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notesMasterIdLst>
    <p:notesMasterId r:id="rId41"/>
  </p:notesMasterIdLst>
  <p:sldIdLst>
    <p:sldId id="256" r:id="rId2"/>
    <p:sldId id="303" r:id="rId3"/>
    <p:sldId id="299" r:id="rId4"/>
    <p:sldId id="298" r:id="rId5"/>
    <p:sldId id="270" r:id="rId6"/>
    <p:sldId id="271" r:id="rId7"/>
    <p:sldId id="293" r:id="rId8"/>
    <p:sldId id="300" r:id="rId9"/>
    <p:sldId id="257" r:id="rId10"/>
    <p:sldId id="307" r:id="rId11"/>
    <p:sldId id="308" r:id="rId12"/>
    <p:sldId id="309" r:id="rId13"/>
    <p:sldId id="310" r:id="rId14"/>
    <p:sldId id="311" r:id="rId15"/>
    <p:sldId id="312" r:id="rId16"/>
    <p:sldId id="259" r:id="rId17"/>
    <p:sldId id="304" r:id="rId18"/>
    <p:sldId id="258" r:id="rId19"/>
    <p:sldId id="260" r:id="rId20"/>
    <p:sldId id="294" r:id="rId21"/>
    <p:sldId id="313" r:id="rId22"/>
    <p:sldId id="261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95" r:id="rId31"/>
    <p:sldId id="296" r:id="rId32"/>
    <p:sldId id="297" r:id="rId33"/>
    <p:sldId id="305" r:id="rId34"/>
    <p:sldId id="302" r:id="rId35"/>
    <p:sldId id="301" r:id="rId36"/>
    <p:sldId id="306" r:id="rId37"/>
    <p:sldId id="290" r:id="rId38"/>
    <p:sldId id="291" r:id="rId39"/>
    <p:sldId id="29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C9CF77-C216-4DCB-B1C8-05645A8AB66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68EC49E-7DFC-4A21-8456-8BCC539D7D5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800" b="1" dirty="0" smtClean="0">
              <a:latin typeface="Corbel" pitchFamily="34" charset="0"/>
              <a:cs typeface="Arial" pitchFamily="34" charset="0"/>
            </a:rPr>
            <a:t>Collaboration</a:t>
          </a:r>
          <a:endParaRPr lang="en-US" sz="1800" b="1" dirty="0">
            <a:latin typeface="Corbel" pitchFamily="34" charset="0"/>
            <a:cs typeface="Arial" pitchFamily="34" charset="0"/>
          </a:endParaRPr>
        </a:p>
      </dgm:t>
    </dgm:pt>
    <dgm:pt modelId="{1956B152-5909-4BE4-B471-C6E5B452049F}" type="parTrans" cxnId="{E2B8B0A6-F400-4AA1-B724-03B5A08B77E2}">
      <dgm:prSet/>
      <dgm:spPr/>
      <dgm:t>
        <a:bodyPr/>
        <a:lstStyle/>
        <a:p>
          <a:endParaRPr lang="en-US"/>
        </a:p>
      </dgm:t>
    </dgm:pt>
    <dgm:pt modelId="{F53A9FEB-6BC7-4DDA-82A6-5401A6F3F21E}" type="sibTrans" cxnId="{E2B8B0A6-F400-4AA1-B724-03B5A08B77E2}">
      <dgm:prSet/>
      <dgm:spPr/>
      <dgm:t>
        <a:bodyPr/>
        <a:lstStyle/>
        <a:p>
          <a:endParaRPr lang="en-US"/>
        </a:p>
      </dgm:t>
    </dgm:pt>
    <dgm:pt modelId="{7CE5F00D-D663-4AA6-945A-49E668C1144D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1800" b="1" dirty="0" smtClean="0">
              <a:latin typeface="Corbel" pitchFamily="34" charset="0"/>
              <a:cs typeface="Arial" pitchFamily="34" charset="0"/>
            </a:rPr>
            <a:t>Acceptance</a:t>
          </a:r>
          <a:endParaRPr lang="en-US" sz="1800" b="1" dirty="0">
            <a:latin typeface="Corbel" pitchFamily="34" charset="0"/>
            <a:cs typeface="Arial" pitchFamily="34" charset="0"/>
          </a:endParaRPr>
        </a:p>
      </dgm:t>
    </dgm:pt>
    <dgm:pt modelId="{1A3A512A-0038-41EA-83AD-D2D16070793B}" type="parTrans" cxnId="{DEE8DFB9-0C6A-4049-BE15-1943C506DC9D}">
      <dgm:prSet/>
      <dgm:spPr/>
      <dgm:t>
        <a:bodyPr/>
        <a:lstStyle/>
        <a:p>
          <a:endParaRPr lang="en-US"/>
        </a:p>
      </dgm:t>
    </dgm:pt>
    <dgm:pt modelId="{FCB19A7B-B939-46DD-9B74-3504DC4619D0}" type="sibTrans" cxnId="{DEE8DFB9-0C6A-4049-BE15-1943C506DC9D}">
      <dgm:prSet/>
      <dgm:spPr/>
      <dgm:t>
        <a:bodyPr/>
        <a:lstStyle/>
        <a:p>
          <a:endParaRPr lang="en-US"/>
        </a:p>
      </dgm:t>
    </dgm:pt>
    <dgm:pt modelId="{02E2B71B-4FD7-4480-9A8C-EA129ED77993}">
      <dgm:prSet phldrT="[Text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n-US" sz="1800" b="1" dirty="0" smtClean="0"/>
            <a:t>Evocation</a:t>
          </a:r>
          <a:endParaRPr lang="en-US" sz="1800" b="1" dirty="0"/>
        </a:p>
      </dgm:t>
    </dgm:pt>
    <dgm:pt modelId="{6C8FF193-99F0-48B9-BE49-1C53712774F7}" type="parTrans" cxnId="{692DEBE1-FE2B-4560-B59D-7D2EE7110930}">
      <dgm:prSet/>
      <dgm:spPr/>
      <dgm:t>
        <a:bodyPr/>
        <a:lstStyle/>
        <a:p>
          <a:endParaRPr lang="en-US"/>
        </a:p>
      </dgm:t>
    </dgm:pt>
    <dgm:pt modelId="{000A0BB7-2571-4E0D-99FD-2254B92E767B}" type="sibTrans" cxnId="{692DEBE1-FE2B-4560-B59D-7D2EE7110930}">
      <dgm:prSet/>
      <dgm:spPr/>
      <dgm:t>
        <a:bodyPr/>
        <a:lstStyle/>
        <a:p>
          <a:endParaRPr lang="en-US"/>
        </a:p>
      </dgm:t>
    </dgm:pt>
    <dgm:pt modelId="{97A8752F-F803-4A63-ADB2-D6740DDA092C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US" sz="1600" b="1" dirty="0" smtClean="0">
              <a:latin typeface="Corbel" pitchFamily="34" charset="0"/>
              <a:cs typeface="Arial" pitchFamily="34" charset="0"/>
            </a:rPr>
            <a:t>Compassion</a:t>
          </a:r>
          <a:endParaRPr lang="en-US" sz="1600" b="1" dirty="0">
            <a:latin typeface="Corbel" pitchFamily="34" charset="0"/>
            <a:cs typeface="Arial" pitchFamily="34" charset="0"/>
          </a:endParaRPr>
        </a:p>
      </dgm:t>
    </dgm:pt>
    <dgm:pt modelId="{94DCBBA5-80A9-4B7B-9E47-D51B259323CB}" type="parTrans" cxnId="{1DB6A7F8-AE54-4368-B3A3-752BFC335154}">
      <dgm:prSet/>
      <dgm:spPr/>
      <dgm:t>
        <a:bodyPr/>
        <a:lstStyle/>
        <a:p>
          <a:endParaRPr lang="en-US"/>
        </a:p>
      </dgm:t>
    </dgm:pt>
    <dgm:pt modelId="{CA6878B3-FF0B-4079-AA1E-228413E226DF}" type="sibTrans" cxnId="{1DB6A7F8-AE54-4368-B3A3-752BFC335154}">
      <dgm:prSet/>
      <dgm:spPr/>
      <dgm:t>
        <a:bodyPr/>
        <a:lstStyle/>
        <a:p>
          <a:endParaRPr lang="en-US"/>
        </a:p>
      </dgm:t>
    </dgm:pt>
    <dgm:pt modelId="{A8108089-C73A-4DCA-8361-40BC0C9C4E4B}" type="pres">
      <dgm:prSet presAssocID="{49C9CF77-C216-4DCB-B1C8-05645A8AB66F}" presName="compositeShape" presStyleCnt="0">
        <dgm:presLayoutVars>
          <dgm:chMax val="7"/>
          <dgm:dir/>
          <dgm:resizeHandles val="exact"/>
        </dgm:presLayoutVars>
      </dgm:prSet>
      <dgm:spPr/>
    </dgm:pt>
    <dgm:pt modelId="{1B591700-B0AB-4433-A9A3-2E796ACCAC7C}" type="pres">
      <dgm:prSet presAssocID="{868EC49E-7DFC-4A21-8456-8BCC539D7D53}" presName="circ1" presStyleLbl="vennNode1" presStyleIdx="0" presStyleCnt="4" custScaleY="111041" custLinFactNeighborX="1923" custLinFactNeighborY="197"/>
      <dgm:spPr/>
      <dgm:t>
        <a:bodyPr/>
        <a:lstStyle/>
        <a:p>
          <a:endParaRPr lang="en-US"/>
        </a:p>
      </dgm:t>
    </dgm:pt>
    <dgm:pt modelId="{B53921E7-9BDC-42AC-B3FD-92EF245FA6E7}" type="pres">
      <dgm:prSet presAssocID="{868EC49E-7DFC-4A21-8456-8BCC539D7D5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A5B78C-F284-4DE5-BA5F-0681968647C7}" type="pres">
      <dgm:prSet presAssocID="{7CE5F00D-D663-4AA6-945A-49E668C1144D}" presName="circ2" presStyleLbl="vennNode1" presStyleIdx="1" presStyleCnt="4" custScaleX="125641"/>
      <dgm:spPr/>
      <dgm:t>
        <a:bodyPr/>
        <a:lstStyle/>
        <a:p>
          <a:endParaRPr lang="en-US"/>
        </a:p>
      </dgm:t>
    </dgm:pt>
    <dgm:pt modelId="{21425F68-751A-4AE6-8B8A-2BF5F723D7F2}" type="pres">
      <dgm:prSet presAssocID="{7CE5F00D-D663-4AA6-945A-49E668C1144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D95EE-A2D0-4550-9A09-EB839CA4E085}" type="pres">
      <dgm:prSet presAssocID="{02E2B71B-4FD7-4480-9A8C-EA129ED77993}" presName="circ3" presStyleLbl="vennNode1" presStyleIdx="2" presStyleCnt="4" custScaleY="108775"/>
      <dgm:spPr/>
      <dgm:t>
        <a:bodyPr/>
        <a:lstStyle/>
        <a:p>
          <a:endParaRPr lang="en-US"/>
        </a:p>
      </dgm:t>
    </dgm:pt>
    <dgm:pt modelId="{39E6C0E3-07F1-476C-8AF0-F865A98C6DDA}" type="pres">
      <dgm:prSet presAssocID="{02E2B71B-4FD7-4480-9A8C-EA129ED7799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5105A3-2F0C-40D9-90D6-984EEA82939D}" type="pres">
      <dgm:prSet presAssocID="{97A8752F-F803-4A63-ADB2-D6740DDA092C}" presName="circ4" presStyleLbl="vennNode1" presStyleIdx="3" presStyleCnt="4" custScaleX="129327"/>
      <dgm:spPr/>
      <dgm:t>
        <a:bodyPr/>
        <a:lstStyle/>
        <a:p>
          <a:endParaRPr lang="en-US"/>
        </a:p>
      </dgm:t>
    </dgm:pt>
    <dgm:pt modelId="{EFCFF52F-7B2A-48CB-9B2C-3AC5AA8B8719}" type="pres">
      <dgm:prSet presAssocID="{97A8752F-F803-4A63-ADB2-D6740DDA092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694175-BEC3-455F-A7F3-A6BD41227C68}" type="presOf" srcId="{02E2B71B-4FD7-4480-9A8C-EA129ED77993}" destId="{F0DD95EE-A2D0-4550-9A09-EB839CA4E085}" srcOrd="0" destOrd="0" presId="urn:microsoft.com/office/officeart/2005/8/layout/venn1"/>
    <dgm:cxn modelId="{401E1104-3171-41E3-9B2B-AAD943F694D4}" type="presOf" srcId="{97A8752F-F803-4A63-ADB2-D6740DDA092C}" destId="{EFCFF52F-7B2A-48CB-9B2C-3AC5AA8B8719}" srcOrd="1" destOrd="0" presId="urn:microsoft.com/office/officeart/2005/8/layout/venn1"/>
    <dgm:cxn modelId="{DEE8DFB9-0C6A-4049-BE15-1943C506DC9D}" srcId="{49C9CF77-C216-4DCB-B1C8-05645A8AB66F}" destId="{7CE5F00D-D663-4AA6-945A-49E668C1144D}" srcOrd="1" destOrd="0" parTransId="{1A3A512A-0038-41EA-83AD-D2D16070793B}" sibTransId="{FCB19A7B-B939-46DD-9B74-3504DC4619D0}"/>
    <dgm:cxn modelId="{6ED5F0D8-9444-443A-88AA-9AE2E60E5E3D}" type="presOf" srcId="{868EC49E-7DFC-4A21-8456-8BCC539D7D53}" destId="{1B591700-B0AB-4433-A9A3-2E796ACCAC7C}" srcOrd="0" destOrd="0" presId="urn:microsoft.com/office/officeart/2005/8/layout/venn1"/>
    <dgm:cxn modelId="{8225AC82-9073-4570-9D8A-F961416D5315}" type="presOf" srcId="{97A8752F-F803-4A63-ADB2-D6740DDA092C}" destId="{365105A3-2F0C-40D9-90D6-984EEA82939D}" srcOrd="0" destOrd="0" presId="urn:microsoft.com/office/officeart/2005/8/layout/venn1"/>
    <dgm:cxn modelId="{FAC9F69A-75B8-4C16-9D37-E96B10D62113}" type="presOf" srcId="{7CE5F00D-D663-4AA6-945A-49E668C1144D}" destId="{94A5B78C-F284-4DE5-BA5F-0681968647C7}" srcOrd="0" destOrd="0" presId="urn:microsoft.com/office/officeart/2005/8/layout/venn1"/>
    <dgm:cxn modelId="{1DB6A7F8-AE54-4368-B3A3-752BFC335154}" srcId="{49C9CF77-C216-4DCB-B1C8-05645A8AB66F}" destId="{97A8752F-F803-4A63-ADB2-D6740DDA092C}" srcOrd="3" destOrd="0" parTransId="{94DCBBA5-80A9-4B7B-9E47-D51B259323CB}" sibTransId="{CA6878B3-FF0B-4079-AA1E-228413E226DF}"/>
    <dgm:cxn modelId="{195FAC94-BCB1-4F77-B47B-7B701F2A9414}" type="presOf" srcId="{02E2B71B-4FD7-4480-9A8C-EA129ED77993}" destId="{39E6C0E3-07F1-476C-8AF0-F865A98C6DDA}" srcOrd="1" destOrd="0" presId="urn:microsoft.com/office/officeart/2005/8/layout/venn1"/>
    <dgm:cxn modelId="{5D287E5D-2AA7-4BCC-8571-761C8F5CC8E2}" type="presOf" srcId="{49C9CF77-C216-4DCB-B1C8-05645A8AB66F}" destId="{A8108089-C73A-4DCA-8361-40BC0C9C4E4B}" srcOrd="0" destOrd="0" presId="urn:microsoft.com/office/officeart/2005/8/layout/venn1"/>
    <dgm:cxn modelId="{BDB867C5-C969-4C20-861F-46F5D39E7257}" type="presOf" srcId="{868EC49E-7DFC-4A21-8456-8BCC539D7D53}" destId="{B53921E7-9BDC-42AC-B3FD-92EF245FA6E7}" srcOrd="1" destOrd="0" presId="urn:microsoft.com/office/officeart/2005/8/layout/venn1"/>
    <dgm:cxn modelId="{E2B8B0A6-F400-4AA1-B724-03B5A08B77E2}" srcId="{49C9CF77-C216-4DCB-B1C8-05645A8AB66F}" destId="{868EC49E-7DFC-4A21-8456-8BCC539D7D53}" srcOrd="0" destOrd="0" parTransId="{1956B152-5909-4BE4-B471-C6E5B452049F}" sibTransId="{F53A9FEB-6BC7-4DDA-82A6-5401A6F3F21E}"/>
    <dgm:cxn modelId="{B9F2A4E3-EB39-4B81-9F5B-0E85CD4F21CD}" type="presOf" srcId="{7CE5F00D-D663-4AA6-945A-49E668C1144D}" destId="{21425F68-751A-4AE6-8B8A-2BF5F723D7F2}" srcOrd="1" destOrd="0" presId="urn:microsoft.com/office/officeart/2005/8/layout/venn1"/>
    <dgm:cxn modelId="{692DEBE1-FE2B-4560-B59D-7D2EE7110930}" srcId="{49C9CF77-C216-4DCB-B1C8-05645A8AB66F}" destId="{02E2B71B-4FD7-4480-9A8C-EA129ED77993}" srcOrd="2" destOrd="0" parTransId="{6C8FF193-99F0-48B9-BE49-1C53712774F7}" sibTransId="{000A0BB7-2571-4E0D-99FD-2254B92E767B}"/>
    <dgm:cxn modelId="{76EDEB8C-B046-4B76-9481-750632261108}" type="presParOf" srcId="{A8108089-C73A-4DCA-8361-40BC0C9C4E4B}" destId="{1B591700-B0AB-4433-A9A3-2E796ACCAC7C}" srcOrd="0" destOrd="0" presId="urn:microsoft.com/office/officeart/2005/8/layout/venn1"/>
    <dgm:cxn modelId="{9A03B1EC-473E-492F-8E98-AC981228D0BF}" type="presParOf" srcId="{A8108089-C73A-4DCA-8361-40BC0C9C4E4B}" destId="{B53921E7-9BDC-42AC-B3FD-92EF245FA6E7}" srcOrd="1" destOrd="0" presId="urn:microsoft.com/office/officeart/2005/8/layout/venn1"/>
    <dgm:cxn modelId="{D1179749-4BD4-40D5-BBD5-E5FBED62CDE1}" type="presParOf" srcId="{A8108089-C73A-4DCA-8361-40BC0C9C4E4B}" destId="{94A5B78C-F284-4DE5-BA5F-0681968647C7}" srcOrd="2" destOrd="0" presId="urn:microsoft.com/office/officeart/2005/8/layout/venn1"/>
    <dgm:cxn modelId="{F6D55664-0A05-4E28-8529-1981460EFDB0}" type="presParOf" srcId="{A8108089-C73A-4DCA-8361-40BC0C9C4E4B}" destId="{21425F68-751A-4AE6-8B8A-2BF5F723D7F2}" srcOrd="3" destOrd="0" presId="urn:microsoft.com/office/officeart/2005/8/layout/venn1"/>
    <dgm:cxn modelId="{00E219A5-1C07-465E-85B1-427975B6679A}" type="presParOf" srcId="{A8108089-C73A-4DCA-8361-40BC0C9C4E4B}" destId="{F0DD95EE-A2D0-4550-9A09-EB839CA4E085}" srcOrd="4" destOrd="0" presId="urn:microsoft.com/office/officeart/2005/8/layout/venn1"/>
    <dgm:cxn modelId="{251A8727-D923-4C85-B6B8-2B43D4386A19}" type="presParOf" srcId="{A8108089-C73A-4DCA-8361-40BC0C9C4E4B}" destId="{39E6C0E3-07F1-476C-8AF0-F865A98C6DDA}" srcOrd="5" destOrd="0" presId="urn:microsoft.com/office/officeart/2005/8/layout/venn1"/>
    <dgm:cxn modelId="{707FE1F8-9D3A-46DA-AD29-E055F4A41FD5}" type="presParOf" srcId="{A8108089-C73A-4DCA-8361-40BC0C9C4E4B}" destId="{365105A3-2F0C-40D9-90D6-984EEA82939D}" srcOrd="6" destOrd="0" presId="urn:microsoft.com/office/officeart/2005/8/layout/venn1"/>
    <dgm:cxn modelId="{C5FA411E-12AA-4367-AD42-82F7F32F4A3B}" type="presParOf" srcId="{A8108089-C73A-4DCA-8361-40BC0C9C4E4B}" destId="{EFCFF52F-7B2A-48CB-9B2C-3AC5AA8B8719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91700-B0AB-4433-A9A3-2E796ACCAC7C}">
      <dsp:nvSpPr>
        <dsp:cNvPr id="0" name=""/>
        <dsp:cNvSpPr/>
      </dsp:nvSpPr>
      <dsp:spPr>
        <a:xfrm>
          <a:off x="3967081" y="-72989"/>
          <a:ext cx="2575560" cy="2859927"/>
        </a:xfrm>
        <a:prstGeom prst="ellipse">
          <a:avLst/>
        </a:prstGeom>
        <a:solidFill>
          <a:schemeClr val="accent1">
            <a:alpha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rbel" pitchFamily="34" charset="0"/>
              <a:cs typeface="Arial" pitchFamily="34" charset="0"/>
            </a:rPr>
            <a:t>Collaboration</a:t>
          </a:r>
          <a:endParaRPr lang="en-US" sz="1800" b="1" kern="1200" dirty="0">
            <a:latin typeface="Corbel" pitchFamily="34" charset="0"/>
            <a:cs typeface="Arial" pitchFamily="34" charset="0"/>
          </a:endParaRPr>
        </a:p>
      </dsp:txBody>
      <dsp:txXfrm>
        <a:off x="4264261" y="312000"/>
        <a:ext cx="1981200" cy="907477"/>
      </dsp:txXfrm>
    </dsp:sp>
    <dsp:sp modelId="{94A5B78C-F284-4DE5-BA5F-0681968647C7}">
      <dsp:nvSpPr>
        <dsp:cNvPr id="0" name=""/>
        <dsp:cNvSpPr/>
      </dsp:nvSpPr>
      <dsp:spPr>
        <a:xfrm>
          <a:off x="4726544" y="1203310"/>
          <a:ext cx="3235959" cy="2575560"/>
        </a:xfrm>
        <a:prstGeom prst="ellipse">
          <a:avLst/>
        </a:prstGeom>
        <a:solidFill>
          <a:srgbClr val="92D050">
            <a:alpha val="50000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rbel" pitchFamily="34" charset="0"/>
              <a:cs typeface="Arial" pitchFamily="34" charset="0"/>
            </a:rPr>
            <a:t>Acceptance</a:t>
          </a:r>
          <a:endParaRPr lang="en-US" sz="1800" b="1" kern="1200" dirty="0">
            <a:latin typeface="Corbel" pitchFamily="34" charset="0"/>
            <a:cs typeface="Arial" pitchFamily="34" charset="0"/>
          </a:endParaRPr>
        </a:p>
      </dsp:txBody>
      <dsp:txXfrm>
        <a:off x="6468983" y="1500490"/>
        <a:ext cx="1244599" cy="1981200"/>
      </dsp:txXfrm>
    </dsp:sp>
    <dsp:sp modelId="{F0DD95EE-A2D0-4550-9A09-EB839CA4E085}">
      <dsp:nvSpPr>
        <dsp:cNvPr id="0" name=""/>
        <dsp:cNvSpPr/>
      </dsp:nvSpPr>
      <dsp:spPr>
        <a:xfrm>
          <a:off x="3917553" y="2229497"/>
          <a:ext cx="2575560" cy="2801565"/>
        </a:xfrm>
        <a:prstGeom prst="ellipse">
          <a:avLst/>
        </a:prstGeom>
        <a:solidFill>
          <a:srgbClr val="00B0F0">
            <a:alpha val="50000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Evocation</a:t>
          </a:r>
          <a:endParaRPr lang="en-US" sz="1800" b="1" kern="1200" dirty="0"/>
        </a:p>
      </dsp:txBody>
      <dsp:txXfrm>
        <a:off x="4214733" y="3764971"/>
        <a:ext cx="1981200" cy="888958"/>
      </dsp:txXfrm>
    </dsp:sp>
    <dsp:sp modelId="{365105A3-2F0C-40D9-90D6-984EEA82939D}">
      <dsp:nvSpPr>
        <dsp:cNvPr id="0" name=""/>
        <dsp:cNvSpPr/>
      </dsp:nvSpPr>
      <dsp:spPr>
        <a:xfrm>
          <a:off x="2400696" y="1203310"/>
          <a:ext cx="3330894" cy="2575560"/>
        </a:xfrm>
        <a:prstGeom prst="ellipse">
          <a:avLst/>
        </a:prstGeom>
        <a:solidFill>
          <a:srgbClr val="7030A0">
            <a:alpha val="50000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rbel" pitchFamily="34" charset="0"/>
              <a:cs typeface="Arial" pitchFamily="34" charset="0"/>
            </a:rPr>
            <a:t>Compassion</a:t>
          </a:r>
          <a:endParaRPr lang="en-US" sz="1600" b="1" kern="1200" dirty="0">
            <a:latin typeface="Corbel" pitchFamily="34" charset="0"/>
            <a:cs typeface="Arial" pitchFamily="34" charset="0"/>
          </a:endParaRPr>
        </a:p>
      </dsp:txBody>
      <dsp:txXfrm>
        <a:off x="2656919" y="1500490"/>
        <a:ext cx="1281113" cy="1981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06A72-4460-48A5-947A-ADFC33BAC89B}" type="datetimeFigureOut">
              <a:rPr lang="en-US" smtClean="0"/>
              <a:t>7/18/2014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F1689-A58E-411E-813F-FE28BEA43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69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10/8/2013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Saffier, MD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3904-4FF7-4526-9AD1-006207CD062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69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Mi Principle </a:t>
            </a:r>
            <a:r>
              <a:rPr lang="en-US" smtClean="0"/>
              <a:t>Express empathy. </a:t>
            </a:r>
          </a:p>
        </p:txBody>
      </p:sp>
      <p:sp>
        <p:nvSpPr>
          <p:cNvPr id="88068" name="Slide Number Placeholder 3"/>
          <p:cNvSpPr txBox="1">
            <a:spLocks noGrp="1"/>
          </p:cNvSpPr>
          <p:nvPr/>
        </p:nvSpPr>
        <p:spPr bwMode="auto">
          <a:xfrm>
            <a:off x="3884613" y="8684829"/>
            <a:ext cx="2971800" cy="457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/>
          <a:lstStyle/>
          <a:p>
            <a:fld id="{FCCB26E2-E819-488D-ACE0-D727762BA766}" type="slidenum">
              <a:rPr lang="en-US" sz="3600">
                <a:solidFill>
                  <a:srgbClr val="004E74"/>
                </a:solidFill>
                <a:latin typeface="Georgia" charset="0"/>
                <a:sym typeface="Georgia" charset="0"/>
              </a:rPr>
              <a:pPr/>
              <a:t>17</a:t>
            </a:fld>
            <a:endParaRPr lang="en-US" sz="3600" dirty="0">
              <a:solidFill>
                <a:srgbClr val="004E74"/>
              </a:solidFill>
              <a:latin typeface="Georgia" charset="0"/>
              <a:sym typeface="Georgia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10/8/2013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Saffier, MD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31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Ideal outcome: is the </a:t>
            </a:r>
            <a:r>
              <a:rPr lang="en-US" dirty="0" err="1" smtClean="0"/>
              <a:t>pt</a:t>
            </a:r>
            <a:r>
              <a:rPr lang="en-US" smtClean="0"/>
              <a:t> argues against this mirror you’ve just put up.</a:t>
            </a:r>
          </a:p>
        </p:txBody>
      </p:sp>
    </p:spTree>
    <p:extLst>
      <p:ext uri="{BB962C8B-B14F-4D97-AF65-F5344CB8AC3E}">
        <p14:creationId xmlns:p14="http://schemas.microsoft.com/office/powerpoint/2010/main" val="2682538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36FE93AD-FD94-4479-B7AC-3D9111CA5B01}" type="slidenum">
              <a:rPr lang="en-US">
                <a:latin typeface="Times New Roman" charset="0"/>
                <a:ea typeface="ＭＳ Ｐゴシック" charset="-128"/>
              </a:rPr>
              <a:pPr/>
              <a:t>25</a:t>
            </a:fld>
            <a:endParaRPr lang="en-US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820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6072C6-EE66-4427-9D5F-9E61369F39E5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(Jennifer </a:t>
            </a:r>
            <a:r>
              <a:rPr lang="en-US" dirty="0" err="1" smtClean="0"/>
              <a:t>Hettema</a:t>
            </a:r>
            <a:r>
              <a:rPr lang="en-US" dirty="0" smtClean="0"/>
              <a:t>, PhD)</a:t>
            </a:r>
          </a:p>
        </p:txBody>
      </p:sp>
    </p:spTree>
    <p:extLst>
      <p:ext uri="{BB962C8B-B14F-4D97-AF65-F5344CB8AC3E}">
        <p14:creationId xmlns:p14="http://schemas.microsoft.com/office/powerpoint/2010/main" val="1345816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Summarization after reviewing pros &amp; cons. Note: ended with cons or change talk. </a:t>
            </a:r>
          </a:p>
        </p:txBody>
      </p:sp>
    </p:spTree>
    <p:extLst>
      <p:ext uri="{BB962C8B-B14F-4D97-AF65-F5344CB8AC3E}">
        <p14:creationId xmlns:p14="http://schemas.microsoft.com/office/powerpoint/2010/main" val="1511069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E98298-A27C-4661-A227-1BD5022C3B2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/>
          </a:p>
        </p:txBody>
      </p:sp>
      <p:sp>
        <p:nvSpPr>
          <p:cNvPr id="3379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9/7/2010</a:t>
            </a:r>
          </a:p>
        </p:txBody>
      </p:sp>
      <p:sp>
        <p:nvSpPr>
          <p:cNvPr id="3379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E. Bierer, MD, K. Saffier, MD</a:t>
            </a:r>
          </a:p>
        </p:txBody>
      </p:sp>
      <p:sp>
        <p:nvSpPr>
          <p:cNvPr id="33799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MI in Everyday Practice</a:t>
            </a:r>
          </a:p>
        </p:txBody>
      </p:sp>
    </p:spTree>
    <p:extLst>
      <p:ext uri="{BB962C8B-B14F-4D97-AF65-F5344CB8AC3E}">
        <p14:creationId xmlns:p14="http://schemas.microsoft.com/office/powerpoint/2010/main" val="1106686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10/8/2013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Saffier, MD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3904-4FF7-4526-9AD1-006207CD062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69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8F12A-BEC4-4FD7-B11B-F3ACD9A88B5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48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Tom </a:t>
            </a:r>
            <a:r>
              <a:rPr lang="en-US" dirty="0" err="1" smtClean="0"/>
              <a:t>Freese</a:t>
            </a:r>
            <a:r>
              <a:rPr lang="en-US" dirty="0" smtClean="0"/>
              <a:t>, PhD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FF80C7-59B4-40F3-BA4F-79BCCAEF219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10/8/2013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Saffier, MD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84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0669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7DBCA-4950-4B78-A408-F31C9DB25F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55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C72A3-5D0F-48CD-86C1-0D8C47F2BC5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4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C72A3-5D0F-48CD-86C1-0D8C47F2BC5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10/8/2013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K. Saffier, MD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08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C72A3-5D0F-48CD-86C1-0D8C47F2BC5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71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C72A3-5D0F-48CD-86C1-0D8C47F2BC5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21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C72A3-5D0F-48CD-86C1-0D8C47F2BC5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71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6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0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75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7274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178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47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45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16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776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227013"/>
            <a:ext cx="99695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1367" y="1598613"/>
            <a:ext cx="4821767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334" y="1598613"/>
            <a:ext cx="4823884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02168" y="6242051"/>
            <a:ext cx="2377017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09900" y="6248401"/>
            <a:ext cx="4607984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23201" y="6248401"/>
            <a:ext cx="234103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34386-A88D-4205-84DF-CC30735D2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70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444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96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95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32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398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224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tivstionalinterviewing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RiKA7CKtfc" TargetMode="External"/><Relationship Id="rId2" Type="http://schemas.openxmlformats.org/officeDocument/2006/relationships/hyperlink" Target="http://www.youtube.com/watch?v=80XyNE89eC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713233"/>
            <a:ext cx="8825658" cy="2697479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Motivational Interviewing for Busy Residents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187952"/>
            <a:ext cx="8825658" cy="1450848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PBL Session 3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Ken </a:t>
            </a:r>
            <a:r>
              <a:rPr lang="en-US" sz="2800" dirty="0" err="1" smtClean="0">
                <a:solidFill>
                  <a:schemeClr val="tx1"/>
                </a:solidFill>
              </a:rPr>
              <a:t>Saffier</a:t>
            </a:r>
            <a:r>
              <a:rPr lang="en-US" sz="2800" dirty="0" smtClean="0">
                <a:solidFill>
                  <a:schemeClr val="tx1"/>
                </a:solidFill>
              </a:rPr>
              <a:t>, MD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July 18, 2014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Recognizing Change Talk</a:t>
            </a:r>
            <a:endParaRPr lang="en-US" dirty="0"/>
          </a:p>
        </p:txBody>
      </p:sp>
      <p:pic>
        <p:nvPicPr>
          <p:cNvPr id="4" name="Content Placeholder 3" descr="time for chan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41728" y="1752601"/>
            <a:ext cx="7618272" cy="4575516"/>
          </a:xfrm>
        </p:spPr>
      </p:pic>
    </p:spTree>
    <p:extLst>
      <p:ext uri="{BB962C8B-B14F-4D97-AF65-F5344CB8AC3E}">
        <p14:creationId xmlns:p14="http://schemas.microsoft.com/office/powerpoint/2010/main" val="20323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        and  Elicit – </a:t>
            </a:r>
            <a:r>
              <a:rPr lang="en-US" b="1" u="sng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ChangeTalk</a:t>
            </a:r>
            <a:r>
              <a:rPr lang="en-US" b="1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A R N - CAT</a:t>
            </a:r>
          </a:p>
          <a:p>
            <a:pPr>
              <a:buNone/>
            </a:pP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Desire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to change: 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red rose 2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94400" y="1676400"/>
            <a:ext cx="4368800" cy="4286250"/>
          </a:xfrm>
        </p:spPr>
      </p:pic>
      <p:pic>
        <p:nvPicPr>
          <p:cNvPr id="6" name="Picture 4" descr="MC90018715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3719">
            <a:off x="1109911" y="680684"/>
            <a:ext cx="3078480" cy="1069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252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 N – C A T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Ability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to change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“ I could …”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 descr="red rose1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010400" y="1752600"/>
            <a:ext cx="3657600" cy="4101130"/>
          </a:xfrm>
        </p:spPr>
      </p:pic>
    </p:spTree>
    <p:extLst>
      <p:ext uri="{BB962C8B-B14F-4D97-AF65-F5344CB8AC3E}">
        <p14:creationId xmlns:p14="http://schemas.microsoft.com/office/powerpoint/2010/main" val="27210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 – C A T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Reasons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to change: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 descr="red rose 2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837455" y="1905000"/>
            <a:ext cx="4038712" cy="3962400"/>
          </a:xfrm>
        </p:spPr>
      </p:pic>
    </p:spTree>
    <p:extLst>
      <p:ext uri="{BB962C8B-B14F-4D97-AF65-F5344CB8AC3E}">
        <p14:creationId xmlns:p14="http://schemas.microsoft.com/office/powerpoint/2010/main" val="182279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C A T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Need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to change: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 descr="red rose1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010401" y="1755656"/>
            <a:ext cx="3735025" cy="4187944"/>
          </a:xfrm>
        </p:spPr>
      </p:pic>
    </p:spTree>
    <p:extLst>
      <p:ext uri="{BB962C8B-B14F-4D97-AF65-F5344CB8AC3E}">
        <p14:creationId xmlns:p14="http://schemas.microsoft.com/office/powerpoint/2010/main" val="11987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020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 A R N – </a:t>
            </a: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 A T</a:t>
            </a:r>
            <a:r>
              <a:rPr lang="en-US" sz="3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n-US" sz="3600" b="1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10363201" cy="5334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4100" b="1" dirty="0" smtClean="0">
                <a:latin typeface="Arial" pitchFamily="34" charset="0"/>
                <a:cs typeface="Arial" pitchFamily="34" charset="0"/>
              </a:rPr>
              <a:t>esire</a:t>
            </a:r>
            <a:r>
              <a:rPr lang="en-US" sz="4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A</a:t>
            </a:r>
            <a:r>
              <a:rPr lang="en-US" sz="4100" b="1" dirty="0" smtClean="0">
                <a:latin typeface="Arial" pitchFamily="34" charset="0"/>
                <a:cs typeface="Arial" pitchFamily="34" charset="0"/>
              </a:rPr>
              <a:t>bility   </a:t>
            </a:r>
            <a:r>
              <a:rPr lang="en-US" sz="4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R</a:t>
            </a:r>
            <a:r>
              <a:rPr lang="en-US" sz="4100" b="1" dirty="0" smtClean="0">
                <a:latin typeface="Arial" pitchFamily="34" charset="0"/>
                <a:cs typeface="Arial" pitchFamily="34" charset="0"/>
              </a:rPr>
              <a:t>easons </a:t>
            </a:r>
            <a:r>
              <a:rPr lang="en-US" sz="4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N</a:t>
            </a:r>
            <a:r>
              <a:rPr lang="en-US" sz="4100" b="1" dirty="0" smtClean="0">
                <a:latin typeface="Arial" pitchFamily="34" charset="0"/>
                <a:cs typeface="Arial" pitchFamily="34" charset="0"/>
              </a:rPr>
              <a:t>eed</a:t>
            </a:r>
            <a:r>
              <a:rPr lang="en-US" sz="4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</a:t>
            </a:r>
            <a:endParaRPr lang="en-US" sz="41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41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C: commitment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—Will, intend to, going to</a:t>
            </a:r>
          </a:p>
          <a:p>
            <a:pPr>
              <a:buFont typeface="Wingdings 2" pitchFamily="18" charset="2"/>
              <a:buNone/>
            </a:pP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A: activation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—Ready to, willing to (w/o specific commitment)</a:t>
            </a:r>
          </a:p>
          <a:p>
            <a:pPr>
              <a:buFont typeface="Wingdings 2" pitchFamily="18" charset="2"/>
              <a:buNone/>
            </a:pP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T: taking steps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—Report recent specific action</a:t>
            </a:r>
          </a:p>
          <a:p>
            <a:pPr>
              <a:buNone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toward change</a:t>
            </a:r>
          </a:p>
          <a:p>
            <a:pPr>
              <a:buNone/>
            </a:pP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                                       </a:t>
            </a:r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Amrhein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et al., 2003</a:t>
            </a:r>
          </a:p>
          <a:p>
            <a:pPr>
              <a:buNone/>
            </a:pPr>
            <a:endParaRPr lang="en-US" sz="4000" dirty="0"/>
          </a:p>
        </p:txBody>
      </p:sp>
      <p:pic>
        <p:nvPicPr>
          <p:cNvPr id="5" name="Content Placeholder 4" descr="red rose #3_beautifu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0069482" y="4824874"/>
            <a:ext cx="2080684" cy="2033126"/>
          </a:xfrm>
        </p:spPr>
      </p:pic>
    </p:spTree>
    <p:extLst>
      <p:ext uri="{BB962C8B-B14F-4D97-AF65-F5344CB8AC3E}">
        <p14:creationId xmlns:p14="http://schemas.microsoft.com/office/powerpoint/2010/main" val="4523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Which Style Do You Prefer?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Dancing</a:t>
            </a:r>
          </a:p>
        </p:txBody>
      </p:sp>
      <p:pic>
        <p:nvPicPr>
          <p:cNvPr id="41986" name="Picture 2" descr="https://encrypted-tbn0.gstatic.com/images?q=tbn:ANd9GcTws9CinhCKyvgsP3CFoJB-MqPOXkX67P8kXw4IwVuuj2k0z2y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96319" y="3251994"/>
            <a:ext cx="2009775" cy="2266950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Wrestling</a:t>
            </a:r>
          </a:p>
        </p:txBody>
      </p:sp>
      <p:pic>
        <p:nvPicPr>
          <p:cNvPr id="9" name="Content Placeholder 8" descr="wrestling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542881" y="3513931"/>
            <a:ext cx="2619375" cy="1743075"/>
          </a:xfrm>
        </p:spPr>
      </p:pic>
    </p:spTree>
    <p:extLst>
      <p:ext uri="{BB962C8B-B14F-4D97-AF65-F5344CB8AC3E}">
        <p14:creationId xmlns:p14="http://schemas.microsoft.com/office/powerpoint/2010/main" val="418689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itle 3"/>
          <p:cNvSpPr>
            <a:spLocks noGrp="1"/>
          </p:cNvSpPr>
          <p:nvPr>
            <p:ph type="title"/>
          </p:nvPr>
        </p:nvSpPr>
        <p:spPr>
          <a:xfrm>
            <a:off x="1219200" y="533400"/>
            <a:ext cx="10363200" cy="1219200"/>
          </a:xfrm>
        </p:spPr>
        <p:txBody>
          <a:bodyPr lIns="35717" tIns="35717" rIns="35717" bIns="35717" anchor="t"/>
          <a:lstStyle/>
          <a:p>
            <a:pPr algn="ctr">
              <a:defRPr/>
            </a:pP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Motivation is particularly sensitive to Interpersonal Communication Styles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Text Placeholder 4"/>
          <p:cNvSpPr>
            <a:spLocks noGrp="1"/>
          </p:cNvSpPr>
          <p:nvPr>
            <p:ph idx="1"/>
          </p:nvPr>
        </p:nvSpPr>
        <p:spPr>
          <a:xfrm>
            <a:off x="1584960" y="1752600"/>
            <a:ext cx="9997440" cy="3581400"/>
          </a:xfrm>
        </p:spPr>
        <p:txBody>
          <a:bodyPr lIns="35717" tIns="35717" rIns="35717" bIns="35717" anchor="b">
            <a:normAutofit/>
          </a:bodyPr>
          <a:lstStyle/>
          <a:p>
            <a:pPr marL="0" indent="0">
              <a:buNone/>
            </a:pPr>
            <a:r>
              <a:rPr lang="en-US" sz="2500" b="1" dirty="0" smtClean="0"/>
              <a:t>Counsel in a directive, </a:t>
            </a:r>
            <a:r>
              <a:rPr lang="en-US" sz="2500" b="1" u="sng" dirty="0" smtClean="0">
                <a:solidFill>
                  <a:srgbClr val="FFFF00"/>
                </a:solidFill>
              </a:rPr>
              <a:t>confrontational </a:t>
            </a:r>
            <a:r>
              <a:rPr lang="en-US" sz="2500" b="1" dirty="0" smtClean="0">
                <a:solidFill>
                  <a:srgbClr val="FFFF00"/>
                </a:solidFill>
              </a:rPr>
              <a:t>manner—</a:t>
            </a:r>
          </a:p>
          <a:p>
            <a:pPr marL="0" indent="0"/>
            <a:r>
              <a:rPr lang="en-US" sz="2500" b="1" dirty="0" smtClean="0">
                <a:solidFill>
                  <a:srgbClr val="FFFF00"/>
                </a:solidFill>
              </a:rPr>
              <a:t>Resistance increases</a:t>
            </a:r>
          </a:p>
          <a:p>
            <a:pPr marL="0" indent="0"/>
            <a:r>
              <a:rPr lang="en-US" sz="2500" b="1" dirty="0" smtClean="0"/>
              <a:t>Change talk decreases</a:t>
            </a:r>
          </a:p>
          <a:p>
            <a:pPr marL="0" indent="0">
              <a:buNone/>
            </a:pPr>
            <a:endParaRPr lang="en-US" sz="25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500" b="1" dirty="0" smtClean="0"/>
              <a:t>Counsel in a reflective,</a:t>
            </a:r>
            <a:r>
              <a:rPr lang="en-US" sz="2500" b="1" dirty="0" smtClean="0">
                <a:solidFill>
                  <a:srgbClr val="FFFF00"/>
                </a:solidFill>
              </a:rPr>
              <a:t> empathic manner—</a:t>
            </a:r>
          </a:p>
          <a:p>
            <a:pPr marL="0" indent="0"/>
            <a:r>
              <a:rPr lang="en-US" sz="2500" b="1" dirty="0" smtClean="0"/>
              <a:t>Resistance decreases</a:t>
            </a:r>
          </a:p>
          <a:p>
            <a:pPr marL="0" indent="0"/>
            <a:r>
              <a:rPr lang="en-US" sz="2500" b="1" dirty="0" smtClean="0">
                <a:solidFill>
                  <a:srgbClr val="FFFF00"/>
                </a:solidFill>
              </a:rPr>
              <a:t>Change talk increases</a:t>
            </a:r>
            <a:endParaRPr lang="en-US" sz="2200" b="1" dirty="0" smtClean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25808" y="5986208"/>
            <a:ext cx="9966192" cy="1164625"/>
          </a:xfrm>
          <a:prstGeom prst="rect">
            <a:avLst/>
          </a:prstGeom>
          <a:noFill/>
        </p:spPr>
        <p:txBody>
          <a:bodyPr wrap="square" lIns="117041" tIns="58521" rIns="117041" bIns="58521">
            <a:spAutoFit/>
          </a:bodyPr>
          <a:lstStyle/>
          <a:p>
            <a:pPr marL="0" lvl="8">
              <a:defRPr/>
            </a:pP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ea typeface="ヒラギノ明朝 ProN W3" charset="0"/>
                <a:cs typeface="Arial" pitchFamily="34" charset="0"/>
                <a:sym typeface="Georgia" charset="0"/>
              </a:rPr>
              <a:t>          </a:t>
            </a:r>
          </a:p>
          <a:p>
            <a:pPr marL="0" lvl="8">
              <a:defRPr/>
            </a:pP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ea typeface="ヒラギノ明朝 ProN W3" charset="0"/>
                <a:cs typeface="Arial" pitchFamily="34" charset="0"/>
                <a:sym typeface="Georgia" charset="0"/>
              </a:rPr>
              <a:t>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ea typeface="ヒラギノ明朝 ProN W3" charset="0"/>
                <a:cs typeface="Arial" pitchFamily="34" charset="0"/>
                <a:sym typeface="Georgia" charset="0"/>
              </a:rPr>
              <a:t>                                 Miller 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ea typeface="ヒラギノ明朝 ProN W3" charset="0"/>
                <a:cs typeface="Arial" pitchFamily="34" charset="0"/>
                <a:sym typeface="Georgia" charset="0"/>
              </a:rPr>
              <a:t>&amp; </a:t>
            </a:r>
            <a:r>
              <a:rPr lang="en-US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ea typeface="ヒラギノ明朝 ProN W3" charset="0"/>
                <a:cs typeface="Arial" pitchFamily="34" charset="0"/>
                <a:sym typeface="Georgia" charset="0"/>
              </a:rPr>
              <a:t>Rollnick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ea typeface="ヒラギノ明朝 ProN W3" charset="0"/>
                <a:cs typeface="Arial" pitchFamily="34" charset="0"/>
                <a:sym typeface="Georgia" charset="0"/>
              </a:rPr>
              <a:t>, Motivational Interviewing, 2002</a:t>
            </a:r>
          </a:p>
          <a:p>
            <a:pPr>
              <a:defRPr/>
            </a:pPr>
            <a:endParaRPr lang="en-US" sz="3200" dirty="0">
              <a:solidFill>
                <a:srgbClr val="004E74"/>
              </a:solidFill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82048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914400"/>
          </a:xfrm>
        </p:spPr>
        <p:txBody>
          <a:bodyPr vert="horz" wrap="square" lIns="82296" tIns="41148" rIns="82296" bIns="41148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 algn="l">
              <a:defRPr/>
            </a:pPr>
            <a:r>
              <a:rPr lang="en-US" sz="3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Rolling with Resistance Strategies: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43000"/>
            <a:ext cx="8465820" cy="5410200"/>
          </a:xfrm>
        </p:spPr>
        <p:txBody>
          <a:bodyPr vert="horz" lIns="82296" tIns="41148" rIns="82296" bIns="41148" rtlCol="0" anchor="ctr">
            <a:normAutofit/>
          </a:bodyPr>
          <a:lstStyle/>
          <a:p>
            <a:pPr marL="137160" indent="0">
              <a:buNone/>
            </a:pPr>
            <a:r>
              <a:rPr lang="en-US" sz="2900" i="1" u="sng" dirty="0">
                <a:latin typeface="Arial" panose="020B0604020202020204" pitchFamily="34" charset="0"/>
                <a:cs typeface="Arial" panose="020B0604020202020204" pitchFamily="34" charset="0"/>
              </a:rPr>
              <a:t>“Well, I over do it sometimes, but I don’t have a problem with meth.”</a:t>
            </a:r>
          </a:p>
          <a:p>
            <a:r>
              <a:rPr lang="en-US" sz="29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 alongside</a:t>
            </a:r>
            <a:r>
              <a:rPr lang="en-US" sz="2900" i="1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You feel mostly in control with your meth use and don’t see it as an issue.</a:t>
            </a:r>
          </a:p>
          <a:p>
            <a:r>
              <a:rPr lang="en-US" sz="29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Amplified reflection</a:t>
            </a:r>
            <a:r>
              <a:rPr lang="en-US" sz="2900" i="1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Your meth use has never really caused any problems or unpleasant effects in your life.</a:t>
            </a:r>
          </a:p>
          <a:p>
            <a:r>
              <a:rPr lang="en-US" sz="29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Double-sided reflection</a:t>
            </a:r>
            <a:r>
              <a:rPr lang="en-US" sz="29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You think you use too much at times, but you also don’t think of yourself as a problem user.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839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768" y="512064"/>
            <a:ext cx="8866632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Roll With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Resistance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/Sustain Talk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Avoid arguing for change.</a:t>
            </a:r>
          </a:p>
          <a:p>
            <a:pPr marL="0" indent="0">
              <a:buNone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Resistance is not directly opposed.</a:t>
            </a:r>
          </a:p>
          <a:p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New perspectives invited, not imposed.</a:t>
            </a:r>
          </a:p>
          <a:p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A sign to respond differently.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    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Miller and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Rollnick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Motivational Interviewing, 2002</a:t>
            </a:r>
          </a:p>
        </p:txBody>
      </p:sp>
    </p:spTree>
    <p:extLst>
      <p:ext uri="{BB962C8B-B14F-4D97-AF65-F5344CB8AC3E}">
        <p14:creationId xmlns:p14="http://schemas.microsoft.com/office/powerpoint/2010/main" val="32961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Disclosures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nothing to disclose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Member, Motivational Interviewing Network of Trainers (M.I.N.T.)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hlinkClick r:id="rId2"/>
              </a:rPr>
              <a:t>www.motivationalinterviewing.org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2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chronicletimes.com/photos/13/65/50/1365502-H.jpg"/>
          <p:cNvPicPr>
            <a:picLocks noChangeAspect="1" noChangeArrowheads="1"/>
          </p:cNvPicPr>
          <p:nvPr/>
        </p:nvPicPr>
        <p:blipFill>
          <a:blip r:embed="rId2" cstate="print"/>
          <a:srcRect l="33875" t="9021" r="24992" b="6787"/>
          <a:stretch>
            <a:fillRect/>
          </a:stretch>
        </p:blipFill>
        <p:spPr bwMode="auto">
          <a:xfrm>
            <a:off x="3581400" y="1524000"/>
            <a:ext cx="2133600" cy="3525838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2054" name="Picture 4" descr="http://ts2.mm.bing.net/images/thumbnail.aspx?q=1190925641685&amp;id=268b962eb8ec8cd61457ef15fc830424&amp;url=http%3a%2f%2fwww.kevens.co.nz%2fshop%2fimages%2fmirr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1"/>
            <a:ext cx="27432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www.chronicletimes.com/photos/13/65/50/1365502-H.jpg"/>
          <p:cNvPicPr>
            <a:picLocks noChangeAspect="1" noChangeArrowheads="1"/>
          </p:cNvPicPr>
          <p:nvPr/>
        </p:nvPicPr>
        <p:blipFill>
          <a:blip r:embed="rId2" cstate="print"/>
          <a:srcRect l="33875" t="9021" r="24992" b="6787"/>
          <a:stretch>
            <a:fillRect/>
          </a:stretch>
        </p:blipFill>
        <p:spPr bwMode="auto">
          <a:xfrm>
            <a:off x="7010400" y="1828800"/>
            <a:ext cx="1371600" cy="3048000"/>
          </a:xfrm>
          <a:prstGeom prst="rect">
            <a:avLst/>
          </a:prstGeom>
          <a:noFill/>
          <a:effectLst>
            <a:softEdge rad="317500"/>
          </a:effectLst>
          <a:scene3d>
            <a:camera prst="isometricLeftDown">
              <a:rot lat="19484510" lon="14233860" rev="21476638"/>
            </a:camera>
            <a:lightRig rig="threePt" dir="t"/>
          </a:scene3d>
        </p:spPr>
      </p:pic>
      <p:pic>
        <p:nvPicPr>
          <p:cNvPr id="9" name="Picture 6" descr="http://www.chronicletimes.com/photos/13/65/50/1365502-H.jpg"/>
          <p:cNvPicPr>
            <a:picLocks noChangeAspect="1" noChangeArrowheads="1"/>
          </p:cNvPicPr>
          <p:nvPr/>
        </p:nvPicPr>
        <p:blipFill>
          <a:blip r:embed="rId2" cstate="print"/>
          <a:srcRect l="33875" t="9021" r="24992" b="6787"/>
          <a:stretch>
            <a:fillRect/>
          </a:stretch>
        </p:blipFill>
        <p:spPr bwMode="auto">
          <a:xfrm>
            <a:off x="3581400" y="1371600"/>
            <a:ext cx="2133600" cy="3602038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643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“Batting Practice”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Write down one or two examples of resistance from your experience what your patients have said.</a:t>
            </a:r>
          </a:p>
          <a:p>
            <a:endParaRPr lang="en-US" sz="2800" dirty="0"/>
          </a:p>
          <a:p>
            <a:r>
              <a:rPr lang="en-US" sz="2800" dirty="0" smtClean="0"/>
              <a:t>We all get to take turns “batting” one or two examples to practice “rolling with resistance” (or sustain talk).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404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Expert Demonstration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Listening for: </a:t>
            </a:r>
          </a:p>
          <a:p>
            <a:pPr marL="0" indent="0">
              <a:buNone/>
            </a:pP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O.A.R.S.</a:t>
            </a:r>
          </a:p>
          <a:p>
            <a:pPr marL="137160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" indent="0"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	and  change talk:</a:t>
            </a:r>
          </a:p>
          <a:p>
            <a:pPr marL="137160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" indent="0"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	D.A.R.N.  -  C.A.T.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00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A Brief Review of MI Tools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636776"/>
            <a:ext cx="8946541" cy="4611623"/>
          </a:xfrm>
        </p:spPr>
        <p:txBody>
          <a:bodyPr/>
          <a:lstStyle/>
          <a:p>
            <a:endParaRPr lang="en-US" dirty="0" smtClean="0"/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Pros and cons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Pros and cons squared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Explore – Offer – Explore  (Elicit – Provide – Elicit  aka  Ask – Tell – Ask)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Decisional (importance and confidence) rulers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summary statements followed by an evocative question.</a:t>
            </a:r>
          </a:p>
          <a:p>
            <a:pPr marL="13716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9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Pros and Cons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41248" y="2052918"/>
            <a:ext cx="10570464" cy="4195481"/>
          </a:xfrm>
        </p:spPr>
        <p:txBody>
          <a:bodyPr/>
          <a:lstStyle/>
          <a:p>
            <a:endParaRPr lang="en-US" dirty="0" smtClean="0"/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What’s good about _______________?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What’s not so good about __________?</a:t>
            </a:r>
          </a:p>
          <a:p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contemplative and pre-contemplative stages of change.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2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82296" tIns="41148" rIns="82296" bIns="41148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Tools for Contemplation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2804160" y="777240"/>
            <a:ext cx="7498080" cy="5737860"/>
          </a:xfrm>
        </p:spPr>
        <p:txBody>
          <a:bodyPr vert="horz" lIns="82296" tIns="41148" rIns="82296" bIns="41148" rtlCol="0" anchor="ctr">
            <a:normAutofit/>
          </a:bodyPr>
          <a:lstStyle/>
          <a:p>
            <a:pPr marL="457200" lvl="1" indent="0" eaLnBrk="1" hangingPunct="1"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Pros &amp; Cons </a:t>
            </a: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squared</a:t>
            </a:r>
          </a:p>
          <a:p>
            <a:pPr marL="457200" lvl="1" indent="0" eaLnBrk="1" hangingPunct="1">
              <a:buNone/>
            </a:pP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“good” and “not so good”</a:t>
            </a:r>
          </a:p>
          <a:p>
            <a:pPr lvl="1" eaLnBrk="1" hangingPunct="1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pic>
        <p:nvPicPr>
          <p:cNvPr id="74756" name="Content Placeholder 6" descr="tool belt.png"/>
          <p:cNvPicPr>
            <a:picLocks noChangeAspect="1"/>
          </p:cNvPicPr>
          <p:nvPr/>
        </p:nvPicPr>
        <p:blipFill>
          <a:blip r:embed="rId3" cstate="print"/>
          <a:srcRect l="-1785" r="-1785"/>
          <a:stretch>
            <a:fillRect/>
          </a:stretch>
        </p:blipFill>
        <p:spPr bwMode="auto">
          <a:xfrm>
            <a:off x="8564880" y="548641"/>
            <a:ext cx="1760220" cy="180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655075"/>
              </p:ext>
            </p:extLst>
          </p:nvPr>
        </p:nvGraphicFramePr>
        <p:xfrm>
          <a:off x="1930401" y="3744685"/>
          <a:ext cx="7983221" cy="2770415"/>
        </p:xfrm>
        <a:graphic>
          <a:graphicData uri="http://schemas.openxmlformats.org/drawingml/2006/table">
            <a:tbl>
              <a:tblPr/>
              <a:tblGrid>
                <a:gridCol w="2661614"/>
                <a:gridCol w="2659994"/>
                <a:gridCol w="2661613"/>
              </a:tblGrid>
              <a:tr h="1320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  <a:ea typeface="ヒラギノ明朝 ProN W3" charset="-128"/>
                          <a:sym typeface="Palatino" charset="0"/>
                        </a:rPr>
                        <a:t>DON’T CHANGE</a:t>
                      </a: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  <a:ea typeface="ヒラギノ明朝 ProN W3" charset="-128"/>
                          <a:sym typeface="Palatino" charset="0"/>
                        </a:rPr>
                        <a:t>CHANGE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24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  <a:ea typeface="ヒラギノ明朝 ProN W3" charset="-128"/>
                          <a:sym typeface="Palatino" charset="0"/>
                        </a:rPr>
                        <a:t>PROS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24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  <a:ea typeface="ヒラギノ明朝 ProN W3" charset="-128"/>
                          <a:sym typeface="Palatino" charset="0"/>
                        </a:rPr>
                        <a:t>CONS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  <a:ea typeface="ヒラギノ明朝 ProN W3" charset="-128"/>
                        <a:sym typeface="Palatino" charset="0"/>
                      </a:endParaRPr>
                    </a:p>
                  </a:txBody>
                  <a:tcPr marL="82296" marR="82296" marT="41148" marB="4114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9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Valuable MI Tools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3312" y="2052918"/>
            <a:ext cx="9714040" cy="419548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Elicit – provide – elicit   (Ask – Tell – Ask)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E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What is your understanding about _______?</a:t>
            </a: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	(May I share some information about this?)</a:t>
            </a: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Information shared…</a:t>
            </a: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What do you think about this?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Importance and confidence rulers to elicit change talk.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21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Assess Readiness to Change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295400"/>
            <a:ext cx="6629400" cy="5562600"/>
          </a:xfrm>
        </p:spPr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Once you identify a problem….where do you go?</a:t>
            </a:r>
          </a:p>
          <a:p>
            <a:pPr lvl="2" eaLnBrk="1" hangingPunct="1">
              <a:lnSpc>
                <a:spcPct val="90000"/>
              </a:lnSpc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“On a scale of 1 to 10, how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important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is it for you to make a change, to ___?</a:t>
            </a:r>
          </a:p>
          <a:p>
            <a:pPr lvl="2" eaLnBrk="1" hangingPunct="1">
              <a:lnSpc>
                <a:spcPct val="90000"/>
              </a:lnSpc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1033272" lvl="3" indent="0">
              <a:lnSpc>
                <a:spcPct val="90000"/>
              </a:lnSpc>
              <a:buNone/>
            </a:pP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“Why did you pick ___, and not 1 or 2 </a:t>
            </a:r>
          </a:p>
          <a:p>
            <a:pPr marL="1033272" lvl="3" indent="0">
              <a:lnSpc>
                <a:spcPct val="90000"/>
              </a:lnSpc>
              <a:buNone/>
            </a:pP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(a lower number)?”</a:t>
            </a:r>
          </a:p>
          <a:p>
            <a:pPr lvl="3" eaLnBrk="1" hangingPunct="1">
              <a:lnSpc>
                <a:spcPct val="90000"/>
              </a:lnSpc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“On a scale of 1 to 10, how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confident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are you that you can  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________</a:t>
            </a:r>
          </a:p>
          <a:p>
            <a:pPr marL="768096" lvl="2" indent="0">
              <a:lnSpc>
                <a:spcPct val="90000"/>
              </a:lnSpc>
              <a:buNone/>
            </a:pP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1033272" lvl="3" indent="0">
              <a:lnSpc>
                <a:spcPct val="90000"/>
              </a:lnSpc>
              <a:buNone/>
            </a:pP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“What would it take to go from ___ (lower #) to ___ (higher)?</a:t>
            </a:r>
          </a:p>
          <a:p>
            <a:pPr lvl="3" eaLnBrk="1" hangingPunct="1">
              <a:lnSpc>
                <a:spcPct val="90000"/>
              </a:lnSpc>
              <a:buNone/>
            </a:pPr>
            <a:endParaRPr lang="en-US" sz="2400" dirty="0"/>
          </a:p>
          <a:p>
            <a:pPr lvl="3" eaLnBrk="1" hangingPunct="1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14340" name="Picture 25" descr="MC900387196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0" y="1752600"/>
            <a:ext cx="1905000" cy="2133600"/>
          </a:xfrm>
        </p:spPr>
      </p:pic>
    </p:spTree>
    <p:extLst>
      <p:ext uri="{BB962C8B-B14F-4D97-AF65-F5344CB8AC3E}">
        <p14:creationId xmlns:p14="http://schemas.microsoft.com/office/powerpoint/2010/main" val="30391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itle 3"/>
          <p:cNvSpPr>
            <a:spLocks noGrp="1"/>
          </p:cNvSpPr>
          <p:nvPr>
            <p:ph type="title"/>
          </p:nvPr>
        </p:nvSpPr>
        <p:spPr>
          <a:xfrm>
            <a:off x="2959894" y="274320"/>
            <a:ext cx="7498080" cy="1143000"/>
          </a:xfrm>
        </p:spPr>
        <p:txBody>
          <a:bodyPr vert="horz" lIns="35717" tIns="35717" rIns="35717" bIns="35717" rtlCol="0" anchor="ctr">
            <a:normAutofit/>
          </a:bodyPr>
          <a:lstStyle/>
          <a:p>
            <a:pPr>
              <a:defRPr/>
            </a:pP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Summarizing Statement</a:t>
            </a:r>
          </a:p>
        </p:txBody>
      </p:sp>
      <p:sp>
        <p:nvSpPr>
          <p:cNvPr id="245763" name="Subtitle 4"/>
          <p:cNvSpPr>
            <a:spLocks noGrp="1"/>
          </p:cNvSpPr>
          <p:nvPr>
            <p:ph sz="half" idx="1"/>
          </p:nvPr>
        </p:nvSpPr>
        <p:spPr>
          <a:xfrm>
            <a:off x="1465943" y="1524478"/>
            <a:ext cx="6207397" cy="4990623"/>
          </a:xfrm>
        </p:spPr>
        <p:txBody>
          <a:bodyPr vert="horz" lIns="82296" tIns="41148" rIns="82296" bIns="41148" rtlCol="0" anchor="ctr">
            <a:normAutofit/>
          </a:bodyPr>
          <a:lstStyle/>
          <a:p>
            <a:pPr marL="0" indent="0">
              <a:lnSpc>
                <a:spcPct val="90000"/>
              </a:lnSpc>
            </a:pPr>
            <a:r>
              <a:rPr lang="en-US" sz="2600" b="1" dirty="0"/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Special form of reflection</a:t>
            </a:r>
          </a:p>
          <a:p>
            <a:pPr marL="0" indent="0">
              <a:lnSpc>
                <a:spcPct val="90000"/>
              </a:lnSpc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Pick a bouquet of flowers </a:t>
            </a:r>
          </a:p>
          <a:p>
            <a:pPr marL="272892" lvl="1" indent="0">
              <a:lnSpc>
                <a:spcPct val="90000"/>
              </a:lnSpc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Focus on change talk or underlying dilemmas</a:t>
            </a:r>
          </a:p>
          <a:p>
            <a:pPr marL="0" indent="0">
              <a:lnSpc>
                <a:spcPct val="90000"/>
              </a:lnSpc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Reassures that you heard the person</a:t>
            </a:r>
          </a:p>
          <a:p>
            <a:pPr marL="272892" lvl="1" indent="0">
              <a:lnSpc>
                <a:spcPct val="90000"/>
              </a:lnSpc>
            </a:pP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Moves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conversation along</a:t>
            </a:r>
          </a:p>
          <a:p>
            <a:pPr marL="272892" lvl="1" indent="0">
              <a:lnSpc>
                <a:spcPct val="90000"/>
              </a:lnSpc>
              <a:buNone/>
            </a:pP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</a:pP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MJ relaxes you &amp; it’s a way to socialize with your friends. But you want to limit your MJ use, because its interfering with school and it takes a big bite out of your budget. </a:t>
            </a:r>
          </a:p>
          <a:p>
            <a:pPr marL="0" indent="0">
              <a:lnSpc>
                <a:spcPct val="90000"/>
              </a:lnSpc>
            </a:pPr>
            <a:endParaRPr lang="en-US" sz="2600" dirty="0"/>
          </a:p>
        </p:txBody>
      </p:sp>
      <p:pic>
        <p:nvPicPr>
          <p:cNvPr id="64516" name="Content Placeholder 4" descr="bouquet-happy-orang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050711" y="1824504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val="11793969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Evocative Questions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Why would you want to make this change?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did decide to make this change, how would you go about it in order to succeed?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3 best reasons to do it?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 what do you think you’ll do?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How important would you say it is for you to make this change, on a scale of 0 to 10, and 10 is extremely important?  And why are you at __ and not a lower number or 0?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3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Learning Objectives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sz="1400" b="1" dirty="0" smtClean="0">
                <a:solidFill>
                  <a:srgbClr val="FFFF00"/>
                </a:solidFill>
              </a:rPr>
              <a:t/>
            </a:r>
            <a:br>
              <a:rPr lang="en-US" sz="1400" b="1" dirty="0" smtClean="0">
                <a:solidFill>
                  <a:srgbClr val="FFFF00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By the of this session, you will be able to: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1. Recognize and use O.A.R.S. </a:t>
            </a:r>
            <a:r>
              <a:rPr lang="en-US" sz="2800" dirty="0" err="1" smtClean="0"/>
              <a:t>microskills</a:t>
            </a:r>
            <a:r>
              <a:rPr lang="en-US" sz="2800" dirty="0" smtClean="0"/>
              <a:t> in patient visits.</a:t>
            </a:r>
          </a:p>
          <a:p>
            <a:r>
              <a:rPr lang="en-US" sz="2800" dirty="0" smtClean="0"/>
              <a:t>2. Use reflections to “roll with resistance” in challenging situations.</a:t>
            </a:r>
          </a:p>
          <a:p>
            <a:r>
              <a:rPr lang="en-US" sz="2800" dirty="0" smtClean="0"/>
              <a:t>3. Apply MI tools to evoke change talk in patient interviews.</a:t>
            </a:r>
          </a:p>
          <a:p>
            <a:r>
              <a:rPr lang="en-US" sz="2800" dirty="0" smtClean="0"/>
              <a:t>4. Develop an individual MI learning plan.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Demonstrations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http://www.youtube.com/watch?v=80XyNE89eCs</a:t>
            </a:r>
            <a:r>
              <a:rPr lang="en-US" dirty="0" smtClean="0"/>
              <a:t>      “Not so good”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http://www.youtube.com/watch?v=URiKA7CKtfc</a:t>
            </a:r>
            <a:r>
              <a:rPr lang="en-US" dirty="0" smtClean="0"/>
              <a:t>	     “Good”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70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Time to Practice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stethosc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4" y="2044954"/>
            <a:ext cx="4081272" cy="4051046"/>
          </a:xfrm>
        </p:spPr>
      </p:pic>
    </p:spTree>
    <p:extLst>
      <p:ext uri="{BB962C8B-B14F-4D97-AF65-F5344CB8AC3E}">
        <p14:creationId xmlns:p14="http://schemas.microsoft.com/office/powerpoint/2010/main" val="30320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Exercise – Pass the Stethoscope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Your patient has ___________________.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One provider opens the visit, learns what is important to the patient, and after 2 interactions, passes the stethoscope to another, who continues the interview, using OARS, and MI tools.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Pick a card from the table and practice with that tool.  Then pass the stethoscope.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38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MI is Effective Across Cultures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latin typeface="Arial" charset="0"/>
                <a:cs typeface="Arial" charset="0"/>
              </a:rPr>
              <a:t>Based on broad </a:t>
            </a:r>
            <a:r>
              <a:rPr lang="en-US" sz="2800" dirty="0" err="1" smtClean="0">
                <a:latin typeface="Arial" charset="0"/>
                <a:cs typeface="Arial" charset="0"/>
              </a:rPr>
              <a:t>generalizable</a:t>
            </a:r>
            <a:r>
              <a:rPr lang="en-US" sz="2800" dirty="0" smtClean="0">
                <a:latin typeface="Arial" charset="0"/>
                <a:cs typeface="Arial" charset="0"/>
              </a:rPr>
              <a:t> principles of human behavior.</a:t>
            </a:r>
          </a:p>
          <a:p>
            <a:pPr>
              <a:buFont typeface="Arial" charset="0"/>
              <a:buChar char="•"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latin typeface="Arial" charset="0"/>
                <a:cs typeface="Arial" charset="0"/>
              </a:rPr>
              <a:t>Cultural competence = cultural humility, respectful listening, learning, appreciating and understanding differences = “Spirit” of MI.</a:t>
            </a:r>
          </a:p>
          <a:p>
            <a:pPr>
              <a:buFont typeface="Arial" charset="0"/>
              <a:buChar char="•"/>
            </a:pPr>
            <a:endParaRPr lang="en-US" sz="2800" b="1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Evidence: increased effect sizes in studies with predominantly minority populations.  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                                        </a:t>
            </a:r>
            <a:r>
              <a:rPr lang="en-US" sz="2000" b="1" dirty="0" smtClean="0">
                <a:latin typeface="Arial" charset="0"/>
                <a:cs typeface="Arial" charset="0"/>
              </a:rPr>
              <a:t>(</a:t>
            </a:r>
            <a:r>
              <a:rPr lang="en-US" sz="2000" b="1" dirty="0" err="1" smtClean="0">
                <a:latin typeface="Arial" charset="0"/>
                <a:cs typeface="Arial" charset="0"/>
              </a:rPr>
              <a:t>Hettema</a:t>
            </a:r>
            <a:r>
              <a:rPr lang="en-US" sz="2000" b="1" dirty="0" smtClean="0">
                <a:latin typeface="Arial" charset="0"/>
                <a:cs typeface="Arial" charset="0"/>
              </a:rPr>
              <a:t>,  Steele and Miller, 2005)  </a:t>
            </a:r>
          </a:p>
        </p:txBody>
      </p:sp>
    </p:spTree>
    <p:extLst>
      <p:ext uri="{BB962C8B-B14F-4D97-AF65-F5344CB8AC3E}">
        <p14:creationId xmlns:p14="http://schemas.microsoft.com/office/powerpoint/2010/main" val="5042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Eight Stages of Learning MI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51510" indent="-514350">
              <a:buAutoNum type="arabicPeriod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Spirit of MI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evocative, collaborative, respectful of client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        autonomy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2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OARS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Client-centered counseling skills </a:t>
            </a:r>
          </a:p>
          <a:p>
            <a:pPr marL="137160" indent="0"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3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Recognizing and reinforcing Change Talk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DARN CAT</a:t>
            </a:r>
          </a:p>
          <a:p>
            <a:pPr marL="594360" indent="-457200">
              <a:buAutoNum type="arabicPeriod" startAt="3"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4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Eliciting &amp; </a:t>
            </a:r>
            <a:r>
              <a:rPr lang="en-US" sz="3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strengthening </a:t>
            </a: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Change Talk</a:t>
            </a:r>
          </a:p>
          <a:p>
            <a:pPr marL="651510" indent="-514350">
              <a:buNone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      			</a:t>
            </a:r>
          </a:p>
          <a:p>
            <a:pPr marL="651510" indent="-514350">
              <a:buNone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					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Miller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, WR, Moyers, TB, 2006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9214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Eight Stages of Learning MI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Rolling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with Resistance </a:t>
            </a:r>
            <a:r>
              <a:rPr lang="en-US" dirty="0">
                <a:latin typeface="Arial" pitchFamily="34" charset="0"/>
                <a:cs typeface="Arial" pitchFamily="34" charset="0"/>
              </a:rPr>
              <a:t>–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Reflections: simple,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amplified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		                                   double-sided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US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 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Developing a Change Plan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moving from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Change Talk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to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								     Commitment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7.  Consolidating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Client Commitment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moving from “I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can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”/”I’d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							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           like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to” … to “I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will”</a:t>
            </a:r>
          </a:p>
          <a:p>
            <a:pPr marL="0" indent="0">
              <a:buNone/>
              <a:defRPr/>
            </a:pP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Switching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between MI and other </a:t>
            </a: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Counseling Methods</a:t>
            </a:r>
            <a:endParaRPr lang="en-US" sz="3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8"/>
              <a:defRPr/>
            </a:pPr>
            <a:endParaRPr lang="en-US" sz="105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  <a:defRPr/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				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             Miller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, WR, Moyers, TB, 2006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3200" y="274638"/>
            <a:ext cx="11684000" cy="10969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Learning MI – consider: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990600"/>
            <a:ext cx="10363200" cy="5364960"/>
          </a:xfrm>
        </p:spPr>
        <p:txBody>
          <a:bodyPr>
            <a:normAutofit fontScale="25000" lnSpcReduction="20000"/>
          </a:bodyPr>
          <a:lstStyle/>
          <a:p>
            <a:endParaRPr lang="en-US" sz="1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1200" dirty="0" smtClean="0">
                <a:latin typeface="Arial" pitchFamily="34" charset="0"/>
                <a:cs typeface="Arial" pitchFamily="34" charset="0"/>
              </a:rPr>
              <a:t>Attend a training workshop (CME)</a:t>
            </a:r>
          </a:p>
          <a:p>
            <a:endParaRPr lang="en-US" sz="11200" dirty="0">
              <a:latin typeface="Arial" pitchFamily="34" charset="0"/>
              <a:cs typeface="Arial" pitchFamily="34" charset="0"/>
            </a:endParaRPr>
          </a:p>
          <a:p>
            <a:r>
              <a:rPr lang="en-US" sz="11200" dirty="0" smtClean="0">
                <a:latin typeface="Arial" pitchFamily="34" charset="0"/>
                <a:cs typeface="Arial" pitchFamily="34" charset="0"/>
              </a:rPr>
              <a:t>Read:   Miller, </a:t>
            </a:r>
            <a:r>
              <a:rPr lang="en-US" sz="11200" dirty="0" err="1" smtClean="0">
                <a:latin typeface="Arial" pitchFamily="34" charset="0"/>
                <a:cs typeface="Arial" pitchFamily="34" charset="0"/>
              </a:rPr>
              <a:t>Rollnick</a:t>
            </a:r>
            <a:r>
              <a:rPr lang="en-US" sz="11200" dirty="0" smtClean="0">
                <a:latin typeface="Arial" pitchFamily="34" charset="0"/>
                <a:cs typeface="Arial" pitchFamily="34" charset="0"/>
              </a:rPr>
              <a:t>, others.</a:t>
            </a:r>
          </a:p>
          <a:p>
            <a:pPr>
              <a:buNone/>
            </a:pPr>
            <a:endParaRPr lang="en-US" sz="11200" dirty="0">
              <a:latin typeface="Arial" pitchFamily="34" charset="0"/>
              <a:cs typeface="Arial" pitchFamily="34" charset="0"/>
            </a:endParaRPr>
          </a:p>
          <a:p>
            <a:r>
              <a:rPr lang="en-US" sz="11200" dirty="0" smtClean="0">
                <a:latin typeface="Arial" pitchFamily="34" charset="0"/>
                <a:cs typeface="Arial" pitchFamily="34" charset="0"/>
              </a:rPr>
              <a:t>Tape record your real plays or a clinic visit (after consent obtained) and then:</a:t>
            </a:r>
          </a:p>
          <a:p>
            <a:pPr lvl="1"/>
            <a:r>
              <a:rPr lang="en-US" sz="11200" dirty="0" smtClean="0">
                <a:latin typeface="Arial" pitchFamily="34" charset="0"/>
                <a:cs typeface="Arial" pitchFamily="34" charset="0"/>
              </a:rPr>
              <a:t>Rate yourself.</a:t>
            </a:r>
          </a:p>
          <a:p>
            <a:pPr lvl="1"/>
            <a:r>
              <a:rPr lang="en-US" sz="11200" dirty="0" smtClean="0">
                <a:latin typeface="Arial" pitchFamily="34" charset="0"/>
                <a:cs typeface="Arial" pitchFamily="34" charset="0"/>
              </a:rPr>
              <a:t>Have a colleague or mentor provide feedback, return the favor.</a:t>
            </a:r>
          </a:p>
          <a:p>
            <a:pPr>
              <a:buNone/>
            </a:pPr>
            <a:endParaRPr lang="en-US" sz="11200" dirty="0">
              <a:latin typeface="Arial" pitchFamily="34" charset="0"/>
              <a:cs typeface="Arial" pitchFamily="34" charset="0"/>
            </a:endParaRPr>
          </a:p>
          <a:p>
            <a:r>
              <a:rPr lang="en-US" sz="11200" dirty="0" smtClean="0">
                <a:latin typeface="Arial" pitchFamily="34" charset="0"/>
                <a:cs typeface="Arial" pitchFamily="34" charset="0"/>
              </a:rPr>
              <a:t>Develop a learning plan and a timetable</a:t>
            </a:r>
          </a:p>
          <a:p>
            <a:r>
              <a:rPr lang="en-US" sz="11200" dirty="0" smtClean="0">
                <a:latin typeface="Arial" pitchFamily="34" charset="0"/>
                <a:cs typeface="Arial" pitchFamily="34" charset="0"/>
              </a:rPr>
              <a:t>www.motivationalinterviewing.org</a:t>
            </a:r>
          </a:p>
          <a:p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5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992" y="512064"/>
            <a:ext cx="9284208" cy="9144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Your Individualized Learning Plan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marL="68580" indent="0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1.  What you will practice in the coming 	week?</a:t>
            </a:r>
          </a:p>
          <a:p>
            <a:pPr marL="68580" indent="0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2.  Where will you try out these tools?</a:t>
            </a:r>
          </a:p>
          <a:p>
            <a:pPr marL="68580" indent="0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3.  With whom will you practice?</a:t>
            </a:r>
          </a:p>
          <a:p>
            <a:pPr marL="68580" indent="0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4.  When will you do this?</a:t>
            </a:r>
          </a:p>
          <a:p>
            <a:pPr marL="68580" indent="0"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5.  How will you do this?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48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Recommended Reading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Product Detail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2" y="2209798"/>
            <a:ext cx="3352801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duct Detai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2" y="2209799"/>
            <a:ext cx="3352799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43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Many Thanks to: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/>
        <p:txBody>
          <a:bodyPr vert="horz" lIns="82296" tIns="41148" rIns="82296" bIns="41148" rtlCol="0">
            <a:normAutofit/>
          </a:bodyPr>
          <a:lstStyle/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Sharone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Abramowitz, MD 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Karena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Franses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LCSW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Tom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Freese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PhD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Jennifer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Hettema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PhD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Steve Berg-Smith, MS, CWP</a:t>
            </a:r>
          </a:p>
        </p:txBody>
      </p:sp>
    </p:spTree>
    <p:extLst>
      <p:ext uri="{BB962C8B-B14F-4D97-AF65-F5344CB8AC3E}">
        <p14:creationId xmlns:p14="http://schemas.microsoft.com/office/powerpoint/2010/main" val="311678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Spirit of MI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19200" y="1371600"/>
          <a:ext cx="10363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03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Eight Stages of Learning MI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51510" indent="-514350">
              <a:buAutoNum type="arabicPeriod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Spirit of MI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evocative, collaborative, respectful of client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        autonomy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2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OARS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Client-centered counseling skills </a:t>
            </a:r>
          </a:p>
          <a:p>
            <a:pPr marL="137160" indent="0"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3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Recognizing and reinforcing Change Talk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DARN CAT</a:t>
            </a:r>
          </a:p>
          <a:p>
            <a:pPr marL="594360" indent="-457200">
              <a:buAutoNum type="arabicPeriod" startAt="3"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4"/>
            </a:pP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Eliciting &amp; </a:t>
            </a:r>
            <a:r>
              <a:rPr lang="en-US" sz="3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strengthening </a:t>
            </a:r>
            <a:r>
              <a:rPr lang="en-US" sz="31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Change Talk</a:t>
            </a:r>
          </a:p>
          <a:p>
            <a:pPr marL="651510" indent="-514350">
              <a:buNone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      			</a:t>
            </a:r>
          </a:p>
          <a:p>
            <a:pPr marL="651510" indent="-514350">
              <a:buNone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					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Miller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, WR, Moyers, TB, 2006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634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Eight Stages of Learning MI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5.  </a:t>
            </a: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Rolling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with Resistance </a:t>
            </a:r>
            <a:r>
              <a:rPr lang="en-US" dirty="0">
                <a:latin typeface="Arial" pitchFamily="34" charset="0"/>
                <a:cs typeface="Arial" pitchFamily="34" charset="0"/>
              </a:rPr>
              <a:t>–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Reflections: simple, 	amplified,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double-                								   sided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6. 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Developing a Change Plan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moving from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Change Talk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to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								    Commitment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7. 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Consolidating Client Commitment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– moving from “I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can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”/”I’d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												      like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to” … to “I will”</a:t>
            </a:r>
          </a:p>
          <a:p>
            <a:pPr marL="137160" indent="0">
              <a:buNone/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  <a:defRPr/>
            </a:pPr>
            <a:r>
              <a:rPr lang="en-US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8.  </a:t>
            </a: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Switching </a:t>
            </a:r>
            <a:r>
              <a:rPr lang="en-US" sz="3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between MI and other </a:t>
            </a:r>
            <a:r>
              <a:rPr lang="en-US" sz="3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Counseling Methods</a:t>
            </a:r>
            <a:endParaRPr lang="en-US" sz="3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rabicPeriod" startAt="8"/>
              <a:defRPr/>
            </a:pPr>
            <a:endParaRPr lang="en-US" sz="105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  <a:defRPr/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				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             Miller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, WR, Moyers, TB, 2006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76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321"/>
            <a:ext cx="8229600" cy="2164557"/>
          </a:xfrm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Four Processes in MI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1524000" y="1028700"/>
            <a:ext cx="8229600" cy="6476524"/>
          </a:xfrm>
        </p:spPr>
        <p:txBody>
          <a:bodyPr vert="horz" lIns="82296" tIns="41148" rIns="82296" bIns="41148" rtlCol="0">
            <a:normAutofit/>
          </a:bodyPr>
          <a:lstStyle/>
          <a:p>
            <a:pPr>
              <a:buFont typeface="Wingdings 2" charset="2"/>
              <a:buNone/>
            </a:pPr>
            <a:endParaRPr lang="en-US" dirty="0" smtClean="0"/>
          </a:p>
          <a:p>
            <a:pPr>
              <a:buFont typeface="Wingdings 2" charset="2"/>
              <a:buNone/>
            </a:pPr>
            <a:r>
              <a:rPr lang="en-US" dirty="0" smtClean="0"/>
              <a:t>					          </a:t>
            </a:r>
            <a:endParaRPr lang="en-US" sz="2400" dirty="0"/>
          </a:p>
          <a:p>
            <a:pPr>
              <a:buFont typeface="Wingdings 2" charset="2"/>
              <a:buNone/>
            </a:pPr>
            <a:r>
              <a:rPr lang="en-US" sz="2400" dirty="0"/>
              <a:t>						Miller and </a:t>
            </a:r>
            <a:r>
              <a:rPr lang="en-US" sz="2400" dirty="0" err="1"/>
              <a:t>Rollnick</a:t>
            </a:r>
            <a:r>
              <a:rPr lang="en-US" sz="2400" dirty="0"/>
              <a:t>, 2013</a:t>
            </a:r>
          </a:p>
          <a:p>
            <a:pPr>
              <a:buFont typeface="Wingdings 2" charset="2"/>
              <a:buNone/>
            </a:pPr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2134077" y="5029200"/>
            <a:ext cx="8152448" cy="1828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l">
              <a:defRPr/>
            </a:pPr>
            <a:r>
              <a:rPr lang="en-US" sz="2800" b="1" dirty="0">
                <a:solidFill>
                  <a:srgbClr val="FFFFFF"/>
                </a:solidFill>
                <a:latin typeface="Arial" charset="0"/>
                <a:ea typeface="ヒラギノ明朝 ProN W3" charset="-128"/>
                <a:cs typeface="Arial" charset="0"/>
              </a:rPr>
              <a:t>      </a:t>
            </a:r>
            <a:r>
              <a:rPr lang="en-US" sz="2800" b="1" dirty="0">
                <a:solidFill>
                  <a:schemeClr val="tx1"/>
                </a:solidFill>
                <a:latin typeface="Arial" charset="0"/>
                <a:ea typeface="ヒラギノ明朝 ProN W3" charset="-128"/>
                <a:cs typeface="Arial" charset="0"/>
              </a:rPr>
              <a:t>Engaging</a:t>
            </a:r>
            <a:endParaRPr lang="en-US" sz="2000" b="1" dirty="0">
              <a:solidFill>
                <a:schemeClr val="tx1"/>
              </a:solidFill>
              <a:latin typeface="Arial" charset="0"/>
              <a:ea typeface="ヒラギノ明朝 ProN W3" charset="-128"/>
              <a:cs typeface="Arial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114325" y="4343401"/>
            <a:ext cx="6249353" cy="152447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l">
              <a:defRPr/>
            </a:pPr>
            <a:r>
              <a:rPr lang="en-US" sz="2800" dirty="0">
                <a:solidFill>
                  <a:srgbClr val="FFFFFF"/>
                </a:solidFill>
                <a:latin typeface="Arial" charset="0"/>
                <a:ea typeface="ヒラギノ明朝 ProN W3" charset="-128"/>
                <a:cs typeface="Arial" charset="0"/>
              </a:rPr>
              <a:t>   </a:t>
            </a:r>
            <a:r>
              <a:rPr lang="en-US" sz="2800" b="1" dirty="0">
                <a:solidFill>
                  <a:schemeClr val="bg1"/>
                </a:solidFill>
                <a:latin typeface="Arial" charset="0"/>
                <a:ea typeface="ヒラギノ明朝 ProN W3" charset="-128"/>
                <a:cs typeface="Arial" charset="0"/>
              </a:rPr>
              <a:t>Focusing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943124" y="3657600"/>
            <a:ext cx="4343400" cy="144732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l">
              <a:defRPr/>
            </a:pPr>
            <a:r>
              <a:rPr lang="en-US" sz="2800" dirty="0">
                <a:solidFill>
                  <a:srgbClr val="FFFFFF"/>
                </a:solidFill>
                <a:latin typeface="Arial" charset="0"/>
                <a:ea typeface="ヒラギノ明朝 ProN W3" charset="-128"/>
                <a:cs typeface="Arial" charset="0"/>
              </a:rPr>
              <a:t>   </a:t>
            </a:r>
            <a:r>
              <a:rPr lang="en-US" sz="2800" b="1" dirty="0">
                <a:solidFill>
                  <a:schemeClr val="tx1"/>
                </a:solidFill>
                <a:latin typeface="Arial" charset="0"/>
                <a:ea typeface="ヒラギノ明朝 ProN W3" charset="-128"/>
                <a:cs typeface="Arial" charset="0"/>
              </a:rPr>
              <a:t>Evoking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620478" y="2896077"/>
            <a:ext cx="2590323" cy="1523048"/>
          </a:xfrm>
          <a:prstGeom prst="rightArrow">
            <a:avLst>
              <a:gd name="adj1" fmla="val 50000"/>
              <a:gd name="adj2" fmla="val 5526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>
              <a:defRPr/>
            </a:pPr>
            <a:r>
              <a:rPr lang="en-US" sz="2800" dirty="0">
                <a:solidFill>
                  <a:srgbClr val="FFFFFF"/>
                </a:solidFill>
                <a:latin typeface="Arial" charset="0"/>
                <a:ea typeface="ヒラギノ明朝 ProN W3" charset="-128"/>
                <a:cs typeface="Arial" charset="0"/>
              </a:rPr>
              <a:t>   </a:t>
            </a:r>
            <a:r>
              <a:rPr lang="en-US" sz="2800" b="1" dirty="0">
                <a:solidFill>
                  <a:schemeClr val="tx1"/>
                </a:solidFill>
                <a:latin typeface="Arial" charset="0"/>
                <a:ea typeface="ヒラギノ明朝 ProN W3" charset="-128"/>
                <a:cs typeface="Arial" charset="0"/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72287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5AF58-9A12-46CB-8B77-6BC7CBD3E00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04800" y="0"/>
            <a:ext cx="115824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800" b="1" dirty="0">
                <a:solidFill>
                  <a:srgbClr val="FFFF00"/>
                </a:solidFill>
                <a:latin typeface="Calibri" pitchFamily="34" charset="0"/>
              </a:rPr>
              <a:t>Building Motivation: OARS</a:t>
            </a:r>
            <a:r>
              <a:rPr lang="en-US" sz="3600" b="1" dirty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en-US" sz="3600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000" b="1" dirty="0">
                <a:solidFill>
                  <a:srgbClr val="FFFF00"/>
                </a:solidFill>
                <a:latin typeface="Calibri" pitchFamily="34" charset="0"/>
              </a:rPr>
              <a:t>(the </a:t>
            </a:r>
            <a:r>
              <a:rPr lang="en-US" sz="2000" b="1" dirty="0" err="1">
                <a:solidFill>
                  <a:srgbClr val="FFFF00"/>
                </a:solidFill>
                <a:latin typeface="Calibri" pitchFamily="34" charset="0"/>
              </a:rPr>
              <a:t>microskills</a:t>
            </a:r>
            <a:r>
              <a:rPr lang="en-US" sz="2000" b="1" dirty="0">
                <a:solidFill>
                  <a:srgbClr val="FFFF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11200" y="1447800"/>
            <a:ext cx="107696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>
                <a:latin typeface="Calibri" pitchFamily="34" charset="0"/>
              </a:rPr>
              <a:t>O</a:t>
            </a:r>
            <a:r>
              <a:rPr lang="en-US" sz="3600">
                <a:latin typeface="Calibri" pitchFamily="34" charset="0"/>
              </a:rPr>
              <a:t>pen-ended Questioning</a:t>
            </a:r>
            <a:r>
              <a:rPr lang="en-US" sz="6000">
                <a:latin typeface="Calibri" pitchFamily="34" charset="0"/>
              </a:rPr>
              <a:t> </a:t>
            </a:r>
          </a:p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>
                <a:latin typeface="Calibri" pitchFamily="34" charset="0"/>
              </a:rPr>
              <a:t>A</a:t>
            </a:r>
            <a:r>
              <a:rPr lang="en-US" sz="3600">
                <a:latin typeface="Calibri" pitchFamily="34" charset="0"/>
              </a:rPr>
              <a:t>ffirming</a:t>
            </a:r>
          </a:p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>
                <a:latin typeface="Calibri" pitchFamily="34" charset="0"/>
              </a:rPr>
              <a:t>R</a:t>
            </a:r>
            <a:r>
              <a:rPr lang="en-US" sz="3600">
                <a:latin typeface="Calibri" pitchFamily="34" charset="0"/>
              </a:rPr>
              <a:t>eflective Listening</a:t>
            </a:r>
            <a:endParaRPr lang="en-US" sz="6000">
              <a:latin typeface="Calibri" pitchFamily="34" charset="0"/>
            </a:endParaRPr>
          </a:p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>
                <a:latin typeface="Calibri" pitchFamily="34" charset="0"/>
              </a:rPr>
              <a:t>S</a:t>
            </a:r>
            <a:r>
              <a:rPr lang="en-US" sz="3600">
                <a:latin typeface="Calibri" pitchFamily="34" charset="0"/>
              </a:rPr>
              <a:t>ummarizing</a:t>
            </a:r>
          </a:p>
        </p:txBody>
      </p:sp>
      <p:sp useBgFill="1">
        <p:nvSpPr>
          <p:cNvPr id="7" name="Rectangle 6"/>
          <p:cNvSpPr/>
          <p:nvPr/>
        </p:nvSpPr>
        <p:spPr>
          <a:xfrm>
            <a:off x="406400" y="1371600"/>
            <a:ext cx="11785600" cy="525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39651" name="Picture 4" descr="TN0001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990600"/>
            <a:ext cx="37592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711200" y="1447800"/>
            <a:ext cx="46736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 b="1" dirty="0">
                <a:solidFill>
                  <a:srgbClr val="FFFF00"/>
                </a:solidFill>
                <a:latin typeface="Calibri" pitchFamily="34" charset="0"/>
              </a:rPr>
              <a:t>O</a:t>
            </a:r>
          </a:p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 b="1" dirty="0">
                <a:solidFill>
                  <a:srgbClr val="FFFF00"/>
                </a:solidFill>
                <a:latin typeface="Calibri" pitchFamily="34" charset="0"/>
              </a:rPr>
              <a:t>A</a:t>
            </a:r>
          </a:p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 b="1" dirty="0">
                <a:solidFill>
                  <a:srgbClr val="FFFF00"/>
                </a:solidFill>
                <a:latin typeface="Calibri" pitchFamily="34" charset="0"/>
              </a:rPr>
              <a:t>R</a:t>
            </a:r>
          </a:p>
          <a:p>
            <a:pPr marL="350838" indent="-350838">
              <a:spcBef>
                <a:spcPct val="50000"/>
              </a:spcBef>
              <a:buFontTx/>
              <a:buChar char="•"/>
            </a:pPr>
            <a:r>
              <a:rPr lang="en-US" sz="6000" b="1" dirty="0">
                <a:solidFill>
                  <a:srgbClr val="FFFF00"/>
                </a:solidFill>
                <a:latin typeface="Calibri" pitchFamily="34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31377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0579 C -0.04809 0.05231 -0.09792 0.09954 -0.13021 0.08518 C -0.1625 0.07083 -0.16997 -0.0706 -0.19063 -0.07986 C -0.21146 -0.08912 -0.22743 0.0375 -0.25521 0.02917 C -0.28281 0.02083 -0.3309 -0.11042 -0.3566 -0.1294 C -0.38229 -0.14815 -0.39566 -0.1162 -0.4092 -0.08403 " pathEditMode="relative" rAng="700529" ptsTypes="aaaaaA">
                                      <p:cBhvr>
                                        <p:cTn id="6" dur="2000" fill="hold"/>
                                        <p:tgtEl>
                                          <p:spTgt spid="539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2 -0.08403 C -0.44393 -0.01389 -0.45834 0.04676 -0.44618 0.0588 C -0.43316 0.07268 -0.39445 0.03634 -0.3533 -0.02732 C -0.38525 0.04491 -0.40191 0.10393 -0.38872 0.11759 C -0.37657 0.13009 -0.3375 0.09352 -0.29618 0.03102 C -0.32865 0.10278 -0.3441 0.16111 -0.33195 0.17407 C -0.31858 0.18727 -0.27917 0.15278 -0.2382 0.08912 C -0.27136 0.16018 -0.28802 0.21944 -0.27292 0.23403 C -0.26285 0.24491 -0.22275 0.21018 -0.18039 0.14676 C -0.21493 0.21782 -0.22952 0.27824 -0.21667 0.29143 C -0.2033 0.3044 -0.16598 0.26736 -0.12414 0.2044 C -0.15695 0.27616 -0.17292 0.33518 -0.16007 0.34884 C -0.14757 0.36111 -0.10903 0.32523 -0.0658 0.26366 C -0.10035 0.33426 -0.11684 0.39236 -0.10313 0.40532 C -0.08993 0.41898 -0.05018 0.38426 -0.00851 0.3213 C -0.04358 0.39213 -0.05938 0.45 -0.04514 0.46505 C -0.0316 0.4787 0.00625 0.44097 0.04791 0.3794 " pathEditMode="relative" rAng="2232571" ptsTypes="fffffffffffffffff">
                                      <p:cBhvr>
                                        <p:cTn id="9" dur="2000" fill="hold"/>
                                        <p:tgtEl>
                                          <p:spTgt spid="539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289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  <p:bldP spid="7" grpId="0" animBg="1"/>
      <p:bldP spid="4403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35717" tIns="35717" rIns="35717" bIns="35717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Reflective Statements Levels 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 vert="horz" lIns="35717" tIns="35717" rIns="35717" bIns="35717" rtlCol="0" anchor="ctr">
            <a:normAutofit lnSpcReduction="10000"/>
          </a:bodyPr>
          <a:lstStyle/>
          <a:p>
            <a:pPr marL="365760" indent="-365760"/>
            <a:r>
              <a:rPr lang="en-US" sz="25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Repeating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The simplest reflection simply repeats an element of what the speaker has said.</a:t>
            </a:r>
          </a:p>
          <a:p>
            <a:pPr marL="365760" indent="-365760"/>
            <a:r>
              <a:rPr lang="en-US" sz="25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Rephrasing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Here the listener stays close to what the speaker said, but substitutes synonyms or slightly rephrases what was offered.</a:t>
            </a:r>
          </a:p>
          <a:p>
            <a:pPr marL="365760" indent="-365760"/>
            <a:r>
              <a:rPr lang="en-US" sz="25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Paraphrasing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This is a more major restatement, in which the listener infers the meaning. Continues the paragraph.</a:t>
            </a:r>
          </a:p>
          <a:p>
            <a:pPr marL="365760" indent="-365760"/>
            <a:r>
              <a:rPr lang="en-US" sz="25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 of feeling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Deepest form of reflection, a paraphrase that emphasizes the emotional dimension through feeling statements </a:t>
            </a:r>
          </a:p>
        </p:txBody>
      </p:sp>
    </p:spTree>
    <p:extLst>
      <p:ext uri="{BB962C8B-B14F-4D97-AF65-F5344CB8AC3E}">
        <p14:creationId xmlns:p14="http://schemas.microsoft.com/office/powerpoint/2010/main" val="1610520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144</TotalTime>
  <Words>1290</Words>
  <Application>Microsoft Office PowerPoint</Application>
  <PresentationFormat>Widescreen</PresentationFormat>
  <Paragraphs>293</Paragraphs>
  <Slides>39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3" baseType="lpstr">
      <vt:lpstr>ＭＳ Ｐゴシック</vt:lpstr>
      <vt:lpstr>Arial</vt:lpstr>
      <vt:lpstr>Calibri</vt:lpstr>
      <vt:lpstr>Century Gothic</vt:lpstr>
      <vt:lpstr>Corbel</vt:lpstr>
      <vt:lpstr>Georgia</vt:lpstr>
      <vt:lpstr>Gill Sans MT</vt:lpstr>
      <vt:lpstr>Palatino</vt:lpstr>
      <vt:lpstr>Times New Roman</vt:lpstr>
      <vt:lpstr>Wingdings</vt:lpstr>
      <vt:lpstr>Wingdings 2</vt:lpstr>
      <vt:lpstr>Wingdings 3</vt:lpstr>
      <vt:lpstr>ヒラギノ明朝 ProN W3</vt:lpstr>
      <vt:lpstr>Ion</vt:lpstr>
      <vt:lpstr>Motivational Interviewing for Busy Residents</vt:lpstr>
      <vt:lpstr>Disclosures</vt:lpstr>
      <vt:lpstr>Learning Objectives  By the of this session, you will be able to:</vt:lpstr>
      <vt:lpstr>Spirit of MI</vt:lpstr>
      <vt:lpstr>Eight Stages of Learning MI</vt:lpstr>
      <vt:lpstr>Eight Stages of Learning MI</vt:lpstr>
      <vt:lpstr>  Four Processes in MI</vt:lpstr>
      <vt:lpstr>PowerPoint Presentation</vt:lpstr>
      <vt:lpstr>Reflective Statements Levels </vt:lpstr>
      <vt:lpstr>Recognizing Change Talk</vt:lpstr>
      <vt:lpstr>                     and  Elicit – ChangeTalk </vt:lpstr>
      <vt:lpstr>D A R N – C A T</vt:lpstr>
      <vt:lpstr>D A R N – C A T</vt:lpstr>
      <vt:lpstr>D A R N – C A T</vt:lpstr>
      <vt:lpstr>D A R N – C A T </vt:lpstr>
      <vt:lpstr>Which Style Do You Prefer?</vt:lpstr>
      <vt:lpstr>Motivation is particularly sensitive to Interpersonal Communication Styles</vt:lpstr>
      <vt:lpstr>Rolling with Resistance Strategies:</vt:lpstr>
      <vt:lpstr>Roll With Resistance/Sustain Talk</vt:lpstr>
      <vt:lpstr>PowerPoint Presentation</vt:lpstr>
      <vt:lpstr>“Batting Practice”</vt:lpstr>
      <vt:lpstr>Expert Demonstration</vt:lpstr>
      <vt:lpstr>A Brief Review of MI Tools</vt:lpstr>
      <vt:lpstr>Pros and Cons</vt:lpstr>
      <vt:lpstr>Tools for Contemplation</vt:lpstr>
      <vt:lpstr>Valuable MI Tools</vt:lpstr>
      <vt:lpstr>Assess Readiness to Change</vt:lpstr>
      <vt:lpstr>Summarizing Statement</vt:lpstr>
      <vt:lpstr>Evocative Questions</vt:lpstr>
      <vt:lpstr>Demonstrations</vt:lpstr>
      <vt:lpstr>Time to Practice</vt:lpstr>
      <vt:lpstr>Exercise – Pass the Stethoscope</vt:lpstr>
      <vt:lpstr>MI is Effective Across Cultures</vt:lpstr>
      <vt:lpstr>Eight Stages of Learning MI</vt:lpstr>
      <vt:lpstr>Eight Stages of Learning MI</vt:lpstr>
      <vt:lpstr> Learning MI – consider:</vt:lpstr>
      <vt:lpstr>Your Individualized Learning Plan</vt:lpstr>
      <vt:lpstr>Recommended Reading</vt:lpstr>
      <vt:lpstr>Many Thanks to: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 Saffier</dc:creator>
  <cp:lastModifiedBy>Ken Saffier</cp:lastModifiedBy>
  <cp:revision>15</cp:revision>
  <dcterms:created xsi:type="dcterms:W3CDTF">2014-07-17T07:22:46Z</dcterms:created>
  <dcterms:modified xsi:type="dcterms:W3CDTF">2014-07-18T07:42:37Z</dcterms:modified>
</cp:coreProperties>
</file>